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22"/>
  </p:notesMasterIdLst>
  <p:sldIdLst>
    <p:sldId id="256" r:id="rId2"/>
    <p:sldId id="257" r:id="rId3"/>
    <p:sldId id="258" r:id="rId4"/>
    <p:sldId id="263" r:id="rId5"/>
    <p:sldId id="269" r:id="rId6"/>
    <p:sldId id="264" r:id="rId7"/>
    <p:sldId id="266" r:id="rId8"/>
    <p:sldId id="259" r:id="rId9"/>
    <p:sldId id="261" r:id="rId10"/>
    <p:sldId id="260" r:id="rId11"/>
    <p:sldId id="267" r:id="rId12"/>
    <p:sldId id="268" r:id="rId13"/>
    <p:sldId id="270" r:id="rId14"/>
    <p:sldId id="271" r:id="rId15"/>
    <p:sldId id="272" r:id="rId16"/>
    <p:sldId id="273" r:id="rId17"/>
    <p:sldId id="274" r:id="rId18"/>
    <p:sldId id="275" r:id="rId19"/>
    <p:sldId id="276" r:id="rId20"/>
    <p:sldId id="277" r:id="rId21"/>
  </p:sldIdLst>
  <p:sldSz cx="12192000" cy="6858000"/>
  <p:notesSz cx="6858000" cy="9144000"/>
  <p:custDataLst>
    <p:tags r:id="rId2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gers, Kimberly B. (CDC/OID/NCEZID)" initials="RKB(" lastIdx="0" clrIdx="0">
    <p:extLst>
      <p:ext uri="{19B8F6BF-5375-455C-9EA6-DF929625EA0E}">
        <p15:presenceInfo xmlns:p15="http://schemas.microsoft.com/office/powerpoint/2012/main" userId="S-1-5-21-1207783550-2075000910-922709458-228301" providerId="AD"/>
      </p:ext>
    </p:extLst>
  </p:cmAuthor>
  <p:cmAuthor id="2" name="Cohen, Nicole (Nicky) (CDC/OID/NCEZID)" initials="NC" lastIdx="0" clrIdx="1">
    <p:extLst>
      <p:ext uri="{19B8F6BF-5375-455C-9EA6-DF929625EA0E}">
        <p15:presenceInfo xmlns:p15="http://schemas.microsoft.com/office/powerpoint/2012/main"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31" autoAdjust="0"/>
    <p:restoredTop sz="96122" autoAdjust="0"/>
  </p:normalViewPr>
  <p:slideViewPr>
    <p:cSldViewPr snapToGrid="0">
      <p:cViewPr varScale="1">
        <p:scale>
          <a:sx n="58" d="100"/>
          <a:sy n="58" d="100"/>
        </p:scale>
        <p:origin x="912" y="52"/>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5/4/2021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a:t>We are now continuing into the second half of performing a risk assessment, which is using the information you have used in part I to decide what kind of working suspect clinical diagnosis to go on. This will lead to your decision whether or not to refer an ill person to a healthcare facility, and further dictate follow-up steps.</a:t>
            </a:r>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i="1" baseline="0"/>
              <a:t>Go through items on slide, focusing on the transmission path and focus on the map (geographic distribution). </a:t>
            </a:r>
            <a:endParaRPr lang="en-US"/>
          </a:p>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a:p>
        </p:txBody>
      </p:sp>
    </p:spTree>
    <p:extLst>
      <p:ext uri="{BB962C8B-B14F-4D97-AF65-F5344CB8AC3E}">
        <p14:creationId xmlns:p14="http://schemas.microsoft.com/office/powerpoint/2010/main" val="1669648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i="1" baseline="0"/>
              <a:t>Go through items on slide, focusing on the transmission path and focus on the map (geographic distribution). </a:t>
            </a:r>
            <a:endParaRPr lang="en-US"/>
          </a:p>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a:p>
        </p:txBody>
      </p:sp>
    </p:spTree>
    <p:extLst>
      <p:ext uri="{BB962C8B-B14F-4D97-AF65-F5344CB8AC3E}">
        <p14:creationId xmlns:p14="http://schemas.microsoft.com/office/powerpoint/2010/main" val="2545027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i="1" baseline="0"/>
              <a:t>Go through items on slide, focusing on the transmission path and focus on the map (geographic distribution). </a:t>
            </a:r>
            <a:endParaRPr lang="en-US"/>
          </a:p>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a:p>
        </p:txBody>
      </p:sp>
    </p:spTree>
    <p:extLst>
      <p:ext uri="{BB962C8B-B14F-4D97-AF65-F5344CB8AC3E}">
        <p14:creationId xmlns:p14="http://schemas.microsoft.com/office/powerpoint/2010/main" val="2712149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i="1" baseline="0"/>
              <a:t>Go through items on slide, focusing on the transmission path and focus on the map (geographic distribution). </a:t>
            </a:r>
            <a:endParaRPr lang="en-US"/>
          </a:p>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13</a:t>
            </a:fld>
            <a:endParaRPr lang="en-US"/>
          </a:p>
        </p:txBody>
      </p:sp>
    </p:spTree>
    <p:extLst>
      <p:ext uri="{BB962C8B-B14F-4D97-AF65-F5344CB8AC3E}">
        <p14:creationId xmlns:p14="http://schemas.microsoft.com/office/powerpoint/2010/main" val="2210696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let’s take</a:t>
            </a:r>
            <a:r>
              <a:rPr lang="en-US" baseline="0"/>
              <a:t> the information we learned about signs and symptoms and use that information to guide our big decision during a risk assessment—to refer or not to refer.</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a:p>
        </p:txBody>
      </p:sp>
    </p:spTree>
    <p:extLst>
      <p:ext uri="{BB962C8B-B14F-4D97-AF65-F5344CB8AC3E}">
        <p14:creationId xmlns:p14="http://schemas.microsoft.com/office/powerpoint/2010/main" val="890383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here are the considerations. </a:t>
            </a:r>
          </a:p>
          <a:p>
            <a:endParaRPr lang="en-US"/>
          </a:p>
          <a:p>
            <a:r>
              <a:rPr lang="en-US"/>
              <a:t>Number</a:t>
            </a:r>
            <a:r>
              <a:rPr lang="en-US" baseline="0"/>
              <a:t> one: if the situation is life-threatening, do not delay. Get the person to the hospital right away. Even if it is non-infectious situation, like a heart attack, if this is a life or death situation, you must get the person to the hospital immediately.</a:t>
            </a:r>
          </a:p>
          <a:p>
            <a:endParaRPr lang="en-US" baseline="0"/>
          </a:p>
          <a:p>
            <a:r>
              <a:rPr lang="en-US" baseline="0"/>
              <a:t>Number two: if it’s not life threatening, but the person poses a public health threat because you think they have the signs, symptoms, or epidemiological factors of an infectious disease</a:t>
            </a:r>
            <a:r>
              <a:rPr lang="en-US" b="1" baseline="0"/>
              <a:t> that is transmitted person to person</a:t>
            </a:r>
            <a:r>
              <a:rPr lang="en-US" baseline="0"/>
              <a:t> —refer them to healthcare facility. Allowing them to continue travel can expose numerous other people. </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15</a:t>
            </a:fld>
            <a:endParaRPr lang="en-US"/>
          </a:p>
        </p:txBody>
      </p:sp>
    </p:spTree>
    <p:extLst>
      <p:ext uri="{BB962C8B-B14F-4D97-AF65-F5344CB8AC3E}">
        <p14:creationId xmlns:p14="http://schemas.microsoft.com/office/powerpoint/2010/main" val="34832554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It</a:t>
            </a:r>
            <a:r>
              <a:rPr lang="en-US" baseline="0"/>
              <a:t> is important to make a copy or duplicate the information on the risk assessment form, as you should hand off a copy of this form to the ambulance or vehicle that brings the ill person to the healthcare facility. This is to give the healthcare facility a jump start on their assessment of a person, it automatically links the POE to the health facility for follow up.</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16</a:t>
            </a:fld>
            <a:endParaRPr lang="en-US"/>
          </a:p>
        </p:txBody>
      </p:sp>
    </p:spTree>
    <p:extLst>
      <p:ext uri="{BB962C8B-B14F-4D97-AF65-F5344CB8AC3E}">
        <p14:creationId xmlns:p14="http://schemas.microsoft.com/office/powerpoint/2010/main" val="25804767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a:t>
            </a:r>
            <a:r>
              <a:rPr lang="en-US" baseline="0"/>
              <a:t> the person has been put in the ambulance by the team at your POE who is responsible for this activity, your work is not complete. Because you likely referred a person to a healthcare facility you have used before or have an agreement with – a referral healthcare facility – follow up with them, usually by phone, to ensure the person was received and to establish a connection for further updates. The referral facility may come back to you and ask for further updates. </a:t>
            </a:r>
          </a:p>
          <a:p>
            <a:endParaRPr lang="en-US" baseline="0"/>
          </a:p>
          <a:p>
            <a:r>
              <a:rPr lang="en-US" baseline="0"/>
              <a:t>Make sure to report the case to your state or provincial epidemiologist through your surveillance network. Every POE should have access to their state or provincial epidemiologist’s contact information and then, it is the responsibility of the state epidemiologist to further report the ill person through national surveillance networks, as necessary.</a:t>
            </a:r>
          </a:p>
          <a:p>
            <a:endParaRPr lang="en-US" baseline="0"/>
          </a:p>
          <a:p>
            <a:r>
              <a:rPr lang="en-US" baseline="0"/>
              <a:t>Remember to write down which workers at the POE made contact with the ill person. You will forget if you wait to document this until the next day. Write down names, agency information, and whether or not they had on PPE or if they had breaches in PPE. Why do you think this is important? </a:t>
            </a:r>
            <a:r>
              <a:rPr lang="en-US" i="1" baseline="0"/>
              <a:t>Allow for responses.</a:t>
            </a:r>
            <a:r>
              <a:rPr lang="en-US" i="0" baseline="0"/>
              <a:t> If the ill person comes back with a confirmed infectious disease, there might be a need for contact tracing, or the provision of medication, at the POE to prevent illness. By writing down who may have been exposed, you can quickly prioritize who needs follow up and care.</a:t>
            </a:r>
            <a:endParaRPr lang="en-US" baseline="0"/>
          </a:p>
        </p:txBody>
      </p:sp>
      <p:sp>
        <p:nvSpPr>
          <p:cNvPr id="4" name="Slide Number Placeholder 3"/>
          <p:cNvSpPr>
            <a:spLocks noGrp="1"/>
          </p:cNvSpPr>
          <p:nvPr>
            <p:ph type="sldNum" sz="quarter" idx="10"/>
          </p:nvPr>
        </p:nvSpPr>
        <p:spPr/>
        <p:txBody>
          <a:bodyPr/>
          <a:lstStyle/>
          <a:p>
            <a:fld id="{712B78C0-3020-4A62-8BB6-53E6219B4317}" type="slidenum">
              <a:rPr lang="en-US" smtClean="0"/>
              <a:t>17</a:t>
            </a:fld>
            <a:endParaRPr lang="en-US"/>
          </a:p>
        </p:txBody>
      </p:sp>
    </p:spTree>
    <p:extLst>
      <p:ext uri="{BB962C8B-B14F-4D97-AF65-F5344CB8AC3E}">
        <p14:creationId xmlns:p14="http://schemas.microsoft.com/office/powerpoint/2010/main" val="3136766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t>Let’s prepare for our group breakout sessions that will take us through the next [X] hours. </a:t>
            </a:r>
          </a:p>
          <a:p>
            <a:endParaRPr lang="en-US" baseline="0"/>
          </a:p>
          <a:p>
            <a:r>
              <a:rPr lang="en-US" baseline="0"/>
              <a:t>We have now created </a:t>
            </a:r>
            <a:r>
              <a:rPr lang="en-US" u="sng" baseline="0"/>
              <a:t>five</a:t>
            </a:r>
            <a:r>
              <a:rPr lang="en-US" baseline="0"/>
              <a:t> illness scenario options. None of them are exactly the same as before, although there might be some similarities. Each group will get the opportunity to act out every role, with everyone getting the chance to be the </a:t>
            </a:r>
            <a:r>
              <a:rPr lang="en-US"/>
              <a:t>[</a:t>
            </a:r>
            <a:r>
              <a:rPr lang="en-US">
                <a:solidFill>
                  <a:srgbClr val="FF0000"/>
                </a:solidFill>
              </a:rPr>
              <a:t>POE health agency</a:t>
            </a:r>
            <a:r>
              <a:rPr lang="en-US"/>
              <a:t>] </a:t>
            </a:r>
            <a:r>
              <a:rPr lang="en-US" baseline="0"/>
              <a:t>primary responder once. This is important as this role will be evaluated by a facilitator. </a:t>
            </a:r>
          </a:p>
          <a:p>
            <a:endParaRPr lang="en-US" baseline="0"/>
          </a:p>
          <a:p>
            <a:r>
              <a:rPr lang="en-US" baseline="0"/>
              <a:t>During each scenario, there are four roles, just like before. One person will be the actor, and the actor will get to read their part of the scenario and act out what they read. They cannot share this information with others, although certainly can discuss questions with the facilitator. </a:t>
            </a:r>
          </a:p>
          <a:p>
            <a:endParaRPr lang="en-US" baseline="0"/>
          </a:p>
          <a:p>
            <a:pPr marL="0" marR="0" lvl="0" indent="0" algn="l" defTabSz="914400" rtl="0" eaLnBrk="1" fontAlgn="auto" latinLnBrk="0" hangingPunct="1">
              <a:lnSpc>
                <a:spcPct val="100000"/>
              </a:lnSpc>
              <a:spcBef>
                <a:spcPct val="0"/>
              </a:spcBef>
              <a:spcAft>
                <a:spcPct val="0"/>
              </a:spcAft>
              <a:buClrTx/>
              <a:buSzTx/>
              <a:buFontTx/>
              <a:buNone/>
              <a:defRPr/>
            </a:pPr>
            <a:r>
              <a:rPr lang="en-US" baseline="0"/>
              <a:t>Another person will be the primary [POE health agency] responder, This is the person asking questions and performing the entirety of the risk assessment, and this time, that includes using the information you have been given + anything you learn from the actor to make a suspect clinical diagnosis and then decide on next steps—whether to allow the person to continue traveling or refer them to a healthcare facility. </a:t>
            </a:r>
            <a:r>
              <a:rPr lang="en-US" b="1" baseline="0"/>
              <a:t>The [POE health agency] primary responder role is the only role in this scenario that will be evaluated. The [POE health agency] primary responder will be evaluated on the following: </a:t>
            </a:r>
            <a:r>
              <a:rPr lang="en-US" sz="1200" kern="1200">
                <a:solidFill>
                  <a:schemeClr val="tx1"/>
                </a:solidFill>
                <a:effectLst/>
                <a:latin typeface="+mn-lt"/>
                <a:ea typeface="+mn-ea"/>
                <a:cs typeface="+mn-cs"/>
              </a:rPr>
              <a:t>Donning the correct PPE based on the situation as the initially learn it;</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Asking questions referring to all five of these items: signs and symptoms, medical history, exposure history, travel history, and demographics;</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Performing basic actions including temperature taking;</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Making a correct suspected clinical diagnosis (at least based on info we know);</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Making correct decision of whether to refer passenger or not to healthcare facility;</a:t>
            </a:r>
            <a:r>
              <a:rPr lang="en-US" sz="1200" kern="1200" baseline="0">
                <a:solidFill>
                  <a:schemeClr val="tx1"/>
                </a:solidFill>
                <a:effectLst/>
                <a:latin typeface="+mn-lt"/>
                <a:ea typeface="+mn-ea"/>
                <a:cs typeface="+mn-cs"/>
              </a:rPr>
              <a:t> Taking 15 minutes or less for the entire encounter.</a:t>
            </a:r>
          </a:p>
          <a:p>
            <a:pPr marL="0" marR="0" lvl="0" indent="0" algn="l" defTabSz="914400" rtl="0" eaLnBrk="1" fontAlgn="auto" latinLnBrk="0" hangingPunct="1">
              <a:lnSpc>
                <a:spcPct val="100000"/>
              </a:lnSpc>
              <a:spcBef>
                <a:spcPct val="0"/>
              </a:spcBef>
              <a:spcAft>
                <a:spcPct val="0"/>
              </a:spcAft>
              <a:buClrTx/>
              <a:buSzTx/>
              <a:buFontTx/>
              <a:buNone/>
              <a:defRPr/>
            </a:pPr>
            <a:endParaRPr lang="en-US" baseline="0"/>
          </a:p>
          <a:p>
            <a:r>
              <a:rPr lang="en-US" baseline="0"/>
              <a:t>Just as before, a third person acts as a secondary [POE health agency] responder. They will be completing the risk assessment form, but this time, you cannot jump in and help your fellow [POE health agency] staff member. All you can do is complete the risk assessment form with the information, however limited it may be, that the primary responder or the actor gives you. If you are confused about something, you may ask to seek clarity.</a:t>
            </a:r>
          </a:p>
          <a:p>
            <a:endParaRPr lang="en-US" baseline="0"/>
          </a:p>
          <a:p>
            <a:r>
              <a:rPr lang="en-US" baseline="0"/>
              <a:t>Just like last time, we’ll have two observers. Take detailed notes during the encounter, because you’ll debrief within your groups after the scenarios are complete. </a:t>
            </a:r>
          </a:p>
          <a:p>
            <a:endParaRPr lang="en-US" baseline="0"/>
          </a:p>
          <a:p>
            <a:r>
              <a:rPr lang="en-US"/>
              <a:t>Your groups’ facilitator will repeat</a:t>
            </a:r>
            <a:r>
              <a:rPr lang="en-US" baseline="0"/>
              <a:t> these notes for you in your groups before we get started.</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20</a:t>
            </a:fld>
            <a:endParaRPr lang="en-US"/>
          </a:p>
        </p:txBody>
      </p:sp>
    </p:spTree>
    <p:extLst>
      <p:ext uri="{BB962C8B-B14F-4D97-AF65-F5344CB8AC3E}">
        <p14:creationId xmlns:p14="http://schemas.microsoft.com/office/powerpoint/2010/main" val="404031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a:t>
            </a:r>
            <a:r>
              <a:rPr lang="en-US" baseline="0"/>
              <a:t> session is focused on performing the second half of the risk assessment, with the objectives posted here. </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3612194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 make a “</a:t>
            </a:r>
            <a:r>
              <a:rPr lang="en-US" b="1"/>
              <a:t>suspected</a:t>
            </a:r>
            <a:r>
              <a:rPr lang="en-US"/>
              <a:t>” clinical</a:t>
            </a:r>
            <a:r>
              <a:rPr lang="en-US" baseline="0"/>
              <a:t> diagnosis, you need to understand the signs and symptoms of each of the more common infectious diseases you might see at a POE. It is important to note that you cannot make a true diagnosis at a POE—this is the role of the healthcare facility, as they have access to </a:t>
            </a:r>
            <a:r>
              <a:rPr lang="en-US" b="1" baseline="0"/>
              <a:t>medical and </a:t>
            </a:r>
            <a:r>
              <a:rPr lang="en-US" baseline="0"/>
              <a:t>laboratory equipment that you do not have at the POE. That’s why we call it a </a:t>
            </a:r>
            <a:r>
              <a:rPr lang="en-US" b="1" baseline="0"/>
              <a:t>suspected</a:t>
            </a:r>
            <a:r>
              <a:rPr lang="en-US" baseline="0"/>
              <a:t> diagnosis—we do not know if it is true—and it’s why we call it a “clinical” diagnosis. </a:t>
            </a:r>
          </a:p>
          <a:p>
            <a:endParaRPr lang="en-US" baseline="0"/>
          </a:p>
          <a:p>
            <a:r>
              <a:rPr lang="en-US" baseline="0"/>
              <a:t>So let’s go through some diseases of concern.</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1649721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We’ll do these in alphabetical order, and you can follow along on the job aid in your participant</a:t>
            </a:r>
            <a:r>
              <a:rPr lang="en-US" baseline="0"/>
              <a:t> packet. </a:t>
            </a:r>
          </a:p>
          <a:p>
            <a:endParaRPr lang="en-US" baseline="0"/>
          </a:p>
          <a:p>
            <a:r>
              <a:rPr lang="en-US" i="1" baseline="0"/>
              <a:t>Go through items on slide, focusing on the transmission path and the fact that only 5-10% of affected individuals have symptoms. </a:t>
            </a:r>
            <a:endParaRPr lang="en-US" i="1"/>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2990911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baseline="0"/>
              <a:t>Go through items on slide, focusing on the transmission path and focus on the map (geographic distribution). </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4217401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i="1" baseline="0"/>
              <a:t>Go through items on slide, focusing on the transmission path and focus on the map (geographic distribution). </a:t>
            </a:r>
            <a:endParaRPr lang="en-US"/>
          </a:p>
          <a:p>
            <a:endParaRPr lang="en-US" sz="1200" kern="1200">
              <a:solidFill>
                <a:schemeClr val="tx1"/>
              </a:solidFill>
              <a:latin typeface="+mn-lt"/>
              <a:ea typeface="+mn-ea"/>
              <a:cs typeface="+mn-cs"/>
            </a:endParaRPr>
          </a:p>
          <a:p>
            <a:r>
              <a:rPr lang="en-US" sz="1200" kern="1200">
                <a:solidFill>
                  <a:schemeClr val="tx1"/>
                </a:solidFill>
                <a:latin typeface="+mn-lt"/>
                <a:ea typeface="+mn-ea"/>
                <a:cs typeface="+mn-cs"/>
              </a:rPr>
              <a:t>Death may occur within two weeks after symptom onset due to multi-organ failure. The most common complication of Lassa fever is deafness. Various degrees of deafness occur in approximately one-third of infections, and in many cases hearing loss is permanent. </a:t>
            </a:r>
          </a:p>
          <a:p>
            <a:endParaRPr lang="en-US" sz="12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27207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i="1" baseline="0"/>
              <a:t>Go through items on slide, focusing on the transmission path and focus on the map (geographic distribution). </a:t>
            </a:r>
            <a:endParaRPr lang="en-US"/>
          </a:p>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17656260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latin typeface="+mn-lt"/>
                <a:ea typeface="+mn-ea"/>
                <a:cs typeface="+mn-cs"/>
              </a:rPr>
              <a:t>Signs and symptoms start</a:t>
            </a:r>
            <a:r>
              <a:rPr lang="en-US" sz="1200" kern="1200" baseline="0">
                <a:solidFill>
                  <a:schemeClr val="tx1"/>
                </a:solidFill>
                <a:latin typeface="+mn-lt"/>
                <a:ea typeface="+mn-ea"/>
                <a:cs typeface="+mn-cs"/>
              </a:rPr>
              <a:t> with the fever and progress through the information you see here, and end with a maculopapular rash which appears about 14 days after a person is exposed. </a:t>
            </a:r>
            <a:r>
              <a:rPr lang="en-US" sz="1200" b="1" kern="1200" baseline="0">
                <a:solidFill>
                  <a:schemeClr val="tx1"/>
                </a:solidFill>
                <a:latin typeface="+mn-lt"/>
                <a:ea typeface="+mn-ea"/>
                <a:cs typeface="+mn-cs"/>
              </a:rPr>
              <a:t>Maculopapular means some areas of the rash are flat and other areas are bumpy. </a:t>
            </a:r>
            <a:r>
              <a:rPr lang="en-US" sz="1200" kern="1200" baseline="0">
                <a:solidFill>
                  <a:schemeClr val="tx1"/>
                </a:solidFill>
                <a:latin typeface="+mn-lt"/>
                <a:ea typeface="+mn-ea"/>
                <a:cs typeface="+mn-cs"/>
              </a:rPr>
              <a:t>The rash spreads from top to bottom of a person—from their head to their trunk to their lower extremities. Not all people develop the rash, especially those with a compromised immune system.</a:t>
            </a:r>
            <a:endParaRPr lang="en-US" sz="1200" kern="1200">
              <a:solidFill>
                <a:schemeClr val="tx1"/>
              </a:solidFill>
              <a:latin typeface="+mn-lt"/>
              <a:ea typeface="+mn-ea"/>
              <a:cs typeface="+mn-cs"/>
            </a:endParaRPr>
          </a:p>
          <a:p>
            <a:endParaRPr lang="en-US" sz="1200" kern="1200">
              <a:solidFill>
                <a:schemeClr val="tx1"/>
              </a:solidFill>
              <a:latin typeface="+mn-lt"/>
              <a:ea typeface="+mn-ea"/>
              <a:cs typeface="+mn-cs"/>
            </a:endParaRPr>
          </a:p>
          <a:p>
            <a:endParaRPr lang="en-US" sz="12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a:p>
        </p:txBody>
      </p:sp>
    </p:spTree>
    <p:extLst>
      <p:ext uri="{BB962C8B-B14F-4D97-AF65-F5344CB8AC3E}">
        <p14:creationId xmlns:p14="http://schemas.microsoft.com/office/powerpoint/2010/main" val="2655337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sz="1200" kern="1200">
                <a:solidFill>
                  <a:schemeClr val="tx1"/>
                </a:solidFill>
                <a:latin typeface="+mn-lt"/>
                <a:ea typeface="+mn-ea"/>
                <a:cs typeface="+mn-cs"/>
              </a:rPr>
              <a:t>Measles is one of the most contagious of all infectious diseases; approximately 9 out of 10 susceptible persons with close contact to a measles patient will develop measles.</a:t>
            </a:r>
            <a:r>
              <a:rPr lang="en-US" sz="1200" kern="1200" baseline="0">
                <a:solidFill>
                  <a:schemeClr val="tx1"/>
                </a:solidFill>
                <a:latin typeface="+mn-lt"/>
                <a:ea typeface="+mn-ea"/>
                <a:cs typeface="+mn-cs"/>
              </a:rPr>
              <a:t> </a:t>
            </a:r>
            <a:r>
              <a:rPr lang="en-US" sz="1200" kern="1200">
                <a:solidFill>
                  <a:schemeClr val="tx1"/>
                </a:solidFill>
                <a:latin typeface="+mn-lt"/>
                <a:ea typeface="+mn-ea"/>
                <a:cs typeface="+mn-cs"/>
              </a:rPr>
              <a:t>Measles virus can remain infectious in the air for up to two hours after an infected person leaves an area.</a:t>
            </a:r>
            <a:endParaRPr lang="en-US"/>
          </a:p>
          <a:p>
            <a:endParaRPr lang="en-US"/>
          </a:p>
          <a:p>
            <a:pPr marL="0" marR="0" lvl="0" indent="0" algn="l" defTabSz="914400" rtl="0" eaLnBrk="1" fontAlgn="auto" latinLnBrk="0" hangingPunct="1">
              <a:lnSpc>
                <a:spcPct val="100000"/>
              </a:lnSpc>
              <a:spcBef>
                <a:spcPct val="0"/>
              </a:spcBef>
              <a:spcAft>
                <a:spcPct val="0"/>
              </a:spcAft>
              <a:buClrTx/>
              <a:buSzTx/>
              <a:buFontTx/>
              <a:buNone/>
              <a:defRPr/>
            </a:pPr>
            <a:r>
              <a:rPr lang="en-US" i="1" baseline="0"/>
              <a:t>Go through items on slide, focusing on the transmission path.</a:t>
            </a:r>
            <a:endParaRPr lang="en-US"/>
          </a:p>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a:p>
        </p:txBody>
      </p:sp>
    </p:spTree>
    <p:extLst>
      <p:ext uri="{BB962C8B-B14F-4D97-AF65-F5344CB8AC3E}">
        <p14:creationId xmlns:p14="http://schemas.microsoft.com/office/powerpoint/2010/main" val="18510139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5/4/2021</a:t>
            </a:fld>
            <a:endParaRPr lang="en-US"/>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t>‹#›</a:t>
            </a:fld>
            <a:endParaRPr lang="en-US"/>
          </a:p>
        </p:txBody>
      </p:sp>
    </p:spTree>
    <p:extLst>
      <p:ext uri="{BB962C8B-B14F-4D97-AF65-F5344CB8AC3E}">
        <p14:creationId xmlns:p14="http://schemas.microsoft.com/office/powerpoint/2010/main" val="287873590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9" name="Freeform 5"/>
            <p:cNvSpPr/>
            <p:nvPr/>
          </p:nvSpPr>
          <p:spPr bwMode="gray">
            <a:xfrm rot="10800000">
              <a:off x="459506" y="321130"/>
              <a:ext cx="11277600" cy="4533900"/>
            </a:xfrm>
            <a:custGeom>
              <a:avLst/>
              <a:gdLst/>
              <a:ahLst/>
              <a:cxnLst/>
              <a:rect l="0" t="0" r="r" b="b"/>
              <a:pathLst>
                <a:path w="7103"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1548979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7" name="Freeform 5"/>
            <p:cNvSpPr/>
            <p:nvPr/>
          </p:nvSpPr>
          <p:spPr bwMode="gray">
            <a:xfrm>
              <a:off x="455612" y="2801319"/>
              <a:ext cx="11277600" cy="3602637"/>
            </a:xfrm>
            <a:custGeom>
              <a:avLst/>
              <a:gdLst/>
              <a:ahLst/>
              <a:cxnLst/>
              <a:rect l="l" t="t" r="r" b="b"/>
              <a:pathLst>
                <a:path w="10000" h="7945">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txBody>
            <a:bodyPr/>
            <a:lstStyle/>
            <a:p>
              <a:endParaRPr/>
            </a:p>
          </p:txBody>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67597064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04700518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85269615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flipH="1">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49970860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flipH="1">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422638532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2187844-C5ED-45E6-B218-100506E2EC0B}"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104914646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443C1F-BAB6-4805-8025-EA4F02F258FB}"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46306306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69A5DE-364D-4624-8CC9-0BBEDE162FE6}"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48408910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117708985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0BA6193-0BE1-4296-9705-6CE0AEEF927B}"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96565531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822C89E-B455-4712-BD92-9B785A4FF93E}"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64064611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3473C8-8C52-430B-88D6-A59A36E66BE4}" type="datetime1">
              <a:rPr lang="en-US" smtClean="0"/>
              <a:t>5/4/2021</a:t>
            </a:fld>
            <a:endParaRPr lang="en-US"/>
          </a:p>
        </p:txBody>
      </p:sp>
      <p:sp>
        <p:nvSpPr>
          <p:cNvPr id="4" name="Footer Placeholder 3"/>
          <p:cNvSpPr>
            <a:spLocks noGrp="1"/>
          </p:cNvSpPr>
          <p:nvPr>
            <p:ph type="ftr" sz="quarter" idx="11"/>
          </p:nvPr>
        </p:nvSpPr>
        <p:spPr/>
        <p:txBody>
          <a:bodyPr/>
          <a:lstStyle/>
          <a:p>
            <a:r>
              <a:rPr lang="en-US"/>
              <a:t>
              </a:t>
            </a:r>
          </a:p>
        </p:txBody>
      </p:sp>
      <p:sp>
        <p:nvSpPr>
          <p:cNvPr id="5" name="Slide Number Placeholder 4"/>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25815995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5/4/2021</a:t>
            </a:fld>
            <a:endParaRPr lang="en-US"/>
          </a:p>
        </p:txBody>
      </p:sp>
      <p:sp>
        <p:nvSpPr>
          <p:cNvPr id="3" name="Footer Placeholder 2"/>
          <p:cNvSpPr>
            <a:spLocks noGrp="1"/>
          </p:cNvSpPr>
          <p:nvPr>
            <p:ph type="ftr" sz="quarter" idx="11"/>
          </p:nvPr>
        </p:nvSpPr>
        <p:spPr/>
        <p:txBody>
          <a:bodyPr/>
          <a:lstStyle/>
          <a:p>
            <a:r>
              <a:rPr lang="en-US"/>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08962104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143784537"/>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3733317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20" name="Freeform 5"/>
            <p:cNvSpPr/>
            <p:nvPr/>
          </p:nvSpPr>
          <p:spPr bwMode="gray">
            <a:xfrm>
              <a:off x="459506" y="1866405"/>
              <a:ext cx="11277600" cy="4533900"/>
            </a:xfrm>
            <a:custGeom>
              <a:avLst/>
              <a:gdLst/>
              <a:ahLst/>
              <a:cxnLst/>
              <a:rect l="0" t="0" r="r" b="b"/>
              <a:pathLst>
                <a:path w="7103"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a:p>
          </p:txBody>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5/4/2021</a:t>
            </a:fld>
            <a:endParaRPr lang="en-US"/>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t>‹#›</a:t>
            </a:fld>
            <a:endParaRPr lang="en-US"/>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transition/>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fr-FR" sz="5400" b="1" i="0" strike="noStrike" cap="none" spc="0" baseline="0">
                <a:solidFill>
                  <a:srgbClr val="EBEBEB"/>
                </a:solidFill>
                <a:effectLst/>
                <a:latin typeface="Century Gothic"/>
                <a:ea typeface="Century Gothic" charset="0"/>
                <a:cs typeface="Century Gothic"/>
              </a:rPr>
              <a:t>Mener une évaluation des risques d’un voyageur malade -Partie II</a:t>
            </a:r>
          </a:p>
        </p:txBody>
      </p:sp>
      <p:sp>
        <p:nvSpPr>
          <p:cNvPr id="3" name="Subtitle 2"/>
          <p:cNvSpPr>
            <a:spLocks noGrp="1"/>
          </p:cNvSpPr>
          <p:nvPr>
            <p:ph type="subTitle" idx="1"/>
          </p:nvPr>
        </p:nvSpPr>
        <p:spPr>
          <a:xfrm>
            <a:off x="1154955" y="4777379"/>
            <a:ext cx="8825658" cy="1612131"/>
          </a:xfrm>
        </p:spPr>
        <p:txBody>
          <a:bodyPr>
            <a:normAutofit/>
          </a:bodyPr>
          <a:lstStyle/>
          <a:p>
            <a:r>
              <a:rPr lang="fr-FR" sz="1800" b="0" i="0" strike="noStrike" cap="all" spc="0" baseline="0">
                <a:solidFill>
                  <a:srgbClr val="ACD433"/>
                </a:solidFill>
                <a:effectLst/>
                <a:latin typeface="Century Gothic"/>
                <a:ea typeface="Century Gothic" charset="0"/>
                <a:cs typeface="Century Gothic"/>
              </a:rPr>
              <a:t>[</a:t>
            </a:r>
            <a:r>
              <a:rPr lang="fr-FR" sz="1800" b="0" i="0" strike="noStrike" cap="all" spc="0" baseline="0">
                <a:solidFill>
                  <a:srgbClr val="FF0000"/>
                </a:solidFill>
                <a:effectLst/>
                <a:latin typeface="Century Gothic"/>
                <a:ea typeface="Century Gothic" charset="0"/>
                <a:cs typeface="Century Gothic"/>
              </a:rPr>
              <a:t>Date</a:t>
            </a:r>
            <a:r>
              <a:rPr lang="fr-FR" sz="1800" b="0" i="0" strike="noStrike" cap="all" spc="0" baseline="0">
                <a:solidFill>
                  <a:srgbClr val="ACD433"/>
                </a:solidFill>
                <a:effectLst/>
                <a:latin typeface="Century Gothic"/>
                <a:ea typeface="Century Gothic" charset="0"/>
                <a:cs typeface="Century Gothic"/>
              </a:rPr>
              <a:t>]</a:t>
            </a:r>
          </a:p>
          <a:p>
            <a:endParaRPr lang="en-US"/>
          </a:p>
        </p:txBody>
      </p:sp>
    </p:spTree>
    <p:extLst>
      <p:ext uri="{BB962C8B-B14F-4D97-AF65-F5344CB8AC3E}">
        <p14:creationId xmlns:p14="http://schemas.microsoft.com/office/powerpoint/2010/main" val="31937899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FFFFFF"/>
                </a:solidFill>
                <a:effectLst/>
                <a:latin typeface="Century Gothic"/>
                <a:ea typeface="Century Gothic" charset="0"/>
                <a:cs typeface="Century Gothic"/>
              </a:rPr>
              <a:t>Méningite bactérienne </a:t>
            </a:r>
          </a:p>
        </p:txBody>
      </p:sp>
      <p:sp>
        <p:nvSpPr>
          <p:cNvPr id="3" name="Content Placeholder 2"/>
          <p:cNvSpPr>
            <a:spLocks noGrp="1"/>
          </p:cNvSpPr>
          <p:nvPr>
            <p:ph idx="1"/>
          </p:nvPr>
        </p:nvSpPr>
        <p:spPr>
          <a:xfrm>
            <a:off x="169407" y="2227473"/>
            <a:ext cx="6427177" cy="4496899"/>
          </a:xfrm>
        </p:spPr>
        <p:txBody>
          <a:bodyPr>
            <a:noAutofit/>
          </a:bodyPr>
          <a:lstStyle/>
          <a:p>
            <a:r>
              <a:rPr lang="fr-FR" sz="1800" b="0" i="0" strike="noStrike" cap="none" spc="0" baseline="0" dirty="0">
                <a:solidFill>
                  <a:srgbClr val="404040"/>
                </a:solidFill>
                <a:effectLst/>
                <a:latin typeface="Century Gothic"/>
                <a:ea typeface="Century Gothic" charset="0"/>
                <a:cs typeface="Century Gothic"/>
              </a:rPr>
              <a:t>Signes et symptômes :</a:t>
            </a:r>
          </a:p>
          <a:p>
            <a:pPr lvl="1"/>
            <a:r>
              <a:rPr lang="fr-FR" sz="1600" b="0" i="0" strike="noStrike" cap="none" spc="0" baseline="0" dirty="0">
                <a:solidFill>
                  <a:srgbClr val="000000"/>
                </a:solidFill>
                <a:effectLst/>
                <a:latin typeface="Century Gothic"/>
                <a:ea typeface="Century Gothic" charset="0"/>
                <a:cs typeface="Century Gothic"/>
              </a:rPr>
              <a:t>Apparition soudaine de fièvre </a:t>
            </a:r>
          </a:p>
          <a:p>
            <a:pPr lvl="1"/>
            <a:r>
              <a:rPr lang="fr-FR" sz="1600" b="0" i="0" strike="noStrike" cap="none" spc="0" baseline="0" dirty="0">
                <a:solidFill>
                  <a:srgbClr val="000000"/>
                </a:solidFill>
                <a:effectLst/>
                <a:latin typeface="Century Gothic"/>
                <a:ea typeface="Century Gothic" charset="0"/>
                <a:cs typeface="Century Gothic"/>
              </a:rPr>
              <a:t>Maux de tête</a:t>
            </a:r>
          </a:p>
          <a:p>
            <a:pPr lvl="1"/>
            <a:r>
              <a:rPr lang="fr-FR" sz="1600" b="0" i="0" strike="noStrike" cap="none" spc="0" baseline="0" dirty="0">
                <a:solidFill>
                  <a:srgbClr val="000000"/>
                </a:solidFill>
                <a:effectLst/>
                <a:latin typeface="Century Gothic"/>
                <a:ea typeface="Century Gothic" charset="0"/>
                <a:cs typeface="Century Gothic"/>
              </a:rPr>
              <a:t>Torticolis</a:t>
            </a:r>
          </a:p>
          <a:p>
            <a:pPr lvl="1"/>
            <a:r>
              <a:rPr lang="fr-FR" sz="1600" b="0" i="0" strike="noStrike" cap="none" spc="0" baseline="0" dirty="0">
                <a:solidFill>
                  <a:srgbClr val="000000"/>
                </a:solidFill>
                <a:effectLst/>
                <a:latin typeface="Century Gothic"/>
                <a:ea typeface="Century Gothic" charset="0"/>
                <a:cs typeface="Century Gothic"/>
              </a:rPr>
              <a:t>Nausées et vomissements (possibles)</a:t>
            </a:r>
          </a:p>
          <a:p>
            <a:pPr lvl="1"/>
            <a:r>
              <a:rPr lang="fr-FR" sz="1600" b="0" i="0" strike="noStrike" cap="none" spc="0" baseline="0" dirty="0">
                <a:solidFill>
                  <a:srgbClr val="000000"/>
                </a:solidFill>
                <a:effectLst/>
                <a:latin typeface="Century Gothic"/>
                <a:ea typeface="Century Gothic" charset="0"/>
                <a:cs typeface="Century Gothic"/>
              </a:rPr>
              <a:t>Sensibilité accrue à la lumière</a:t>
            </a:r>
          </a:p>
          <a:p>
            <a:pPr lvl="1"/>
            <a:r>
              <a:rPr lang="fr-FR" sz="1600" b="0" i="0" strike="noStrike" cap="none" spc="0" baseline="0" dirty="0">
                <a:solidFill>
                  <a:srgbClr val="000000"/>
                </a:solidFill>
                <a:effectLst/>
                <a:latin typeface="Century Gothic"/>
                <a:ea typeface="Century Gothic" charset="0"/>
                <a:cs typeface="Century Gothic"/>
              </a:rPr>
              <a:t>Sévère : crises convulsives, coma</a:t>
            </a:r>
          </a:p>
          <a:p>
            <a:r>
              <a:rPr lang="fr-FR" sz="1800" b="0" i="0" strike="noStrike" cap="none" spc="0" baseline="0" dirty="0">
                <a:solidFill>
                  <a:srgbClr val="404040"/>
                </a:solidFill>
                <a:effectLst/>
                <a:latin typeface="Century Gothic"/>
                <a:ea typeface="Century Gothic" charset="0"/>
                <a:cs typeface="Century Gothic"/>
              </a:rPr>
              <a:t>Période d’incubation : 2 à 10 jours </a:t>
            </a:r>
            <a:br>
              <a:rPr lang="fr-FR" sz="1800" b="0" i="0" strike="noStrike" cap="none" spc="0" baseline="0" dirty="0">
                <a:solidFill>
                  <a:srgbClr val="404040"/>
                </a:solidFill>
                <a:effectLst/>
                <a:latin typeface="Century Gothic"/>
                <a:ea typeface="Century Gothic" charset="0"/>
                <a:cs typeface="Century Gothic"/>
              </a:rPr>
            </a:br>
            <a:r>
              <a:rPr lang="fr-FR" sz="1800" b="0" i="0" strike="noStrike" cap="none" spc="0" baseline="0" dirty="0">
                <a:solidFill>
                  <a:srgbClr val="404040"/>
                </a:solidFill>
                <a:effectLst/>
                <a:latin typeface="Century Gothic"/>
                <a:ea typeface="Century Gothic" charset="0"/>
                <a:cs typeface="Century Gothic"/>
              </a:rPr>
              <a:t>(généralement 3 à 7)</a:t>
            </a:r>
          </a:p>
          <a:p>
            <a:r>
              <a:rPr lang="fr-FR" sz="1800" b="0" i="0" strike="noStrike" cap="none" spc="0" baseline="0" dirty="0">
                <a:solidFill>
                  <a:srgbClr val="404040"/>
                </a:solidFill>
                <a:effectLst/>
                <a:latin typeface="Century Gothic"/>
                <a:ea typeface="Century Gothic" charset="0"/>
                <a:cs typeface="Century Gothic"/>
              </a:rPr>
              <a:t>Vaccin (une méningite bactérienne)</a:t>
            </a:r>
          </a:p>
          <a:p>
            <a:r>
              <a:rPr lang="fr-FR" sz="1800" b="0" i="0" strike="noStrike" cap="none" spc="0" baseline="0" dirty="0">
                <a:solidFill>
                  <a:srgbClr val="404040"/>
                </a:solidFill>
                <a:effectLst/>
                <a:latin typeface="Century Gothic"/>
                <a:ea typeface="Century Gothic" charset="0"/>
                <a:cs typeface="Century Gothic"/>
              </a:rPr>
              <a:t>Transmission : de personne à personne, généralement par le contact avec la salive ou les crachats (toux, baisers) </a:t>
            </a:r>
          </a:p>
          <a:p>
            <a:endParaRPr lang="en-US" dirty="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t>10</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1862" y="2360764"/>
            <a:ext cx="5817794" cy="3385356"/>
          </a:xfrm>
          <a:prstGeom prst="rect">
            <a:avLst/>
          </a:prstGeom>
        </p:spPr>
      </p:pic>
      <p:sp>
        <p:nvSpPr>
          <p:cNvPr id="6" name="TextBox 5"/>
          <p:cNvSpPr txBox="1"/>
          <p:nvPr/>
        </p:nvSpPr>
        <p:spPr>
          <a:xfrm>
            <a:off x="6750191" y="5746120"/>
            <a:ext cx="4606346" cy="579699"/>
          </a:xfrm>
          <a:prstGeom prst="rect">
            <a:avLst/>
          </a:prstGeom>
          <a:noFill/>
        </p:spPr>
        <p:txBody>
          <a:bodyPr wrap="square" rtlCol="0">
            <a:spAutoFit/>
          </a:bodyPr>
          <a:lstStyle/>
          <a:p>
            <a:pPr algn="ctr"/>
            <a:r>
              <a:rPr lang="fr-FR" sz="1600" b="0" i="0" strike="noStrike" cap="none" spc="0" baseline="0">
                <a:solidFill>
                  <a:srgbClr val="000000"/>
                </a:solidFill>
                <a:effectLst/>
                <a:latin typeface="Century Gothic"/>
                <a:ea typeface="Century Gothic" charset="0"/>
                <a:cs typeface="Century Gothic"/>
              </a:rPr>
              <a:t>Carte de répartition de la méningite à méningocoques (Source : OMS)</a:t>
            </a:r>
          </a:p>
        </p:txBody>
      </p:sp>
    </p:spTree>
    <p:extLst>
      <p:ext uri="{BB962C8B-B14F-4D97-AF65-F5344CB8AC3E}">
        <p14:creationId xmlns:p14="http://schemas.microsoft.com/office/powerpoint/2010/main" val="293963769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Coronavirus nouveau (COVID-19)</a:t>
            </a:r>
          </a:p>
        </p:txBody>
      </p:sp>
      <p:sp>
        <p:nvSpPr>
          <p:cNvPr id="4" name="Slide Number Placeholder 3"/>
          <p:cNvSpPr>
            <a:spLocks noGrp="1"/>
          </p:cNvSpPr>
          <p:nvPr>
            <p:ph type="sldNum" sz="quarter" idx="12"/>
          </p:nvPr>
        </p:nvSpPr>
        <p:spPr/>
        <p:txBody>
          <a:bodyPr/>
          <a:lstStyle/>
          <a:p>
            <a:fld id="{D57F1E4F-1CFF-5643-939E-217C01CDF565}" type="slidenum">
              <a:rPr lang="en-US" smtClean="0"/>
              <a:t>11</a:t>
            </a:fld>
            <a:endParaRPr lang="en-US"/>
          </a:p>
        </p:txBody>
      </p:sp>
      <p:sp>
        <p:nvSpPr>
          <p:cNvPr id="5" name="Content Placeholder 2"/>
          <p:cNvSpPr>
            <a:spLocks noGrp="1"/>
          </p:cNvSpPr>
          <p:nvPr>
            <p:ph idx="1"/>
          </p:nvPr>
        </p:nvSpPr>
        <p:spPr>
          <a:xfrm>
            <a:off x="6080332" y="2325782"/>
            <a:ext cx="6111668" cy="4507860"/>
          </a:xfrm>
        </p:spPr>
        <p:txBody>
          <a:bodyPr>
            <a:noAutofit/>
          </a:bodyPr>
          <a:lstStyle/>
          <a:p>
            <a:r>
              <a:rPr lang="fr-FR" sz="2000" b="0" i="0" strike="noStrike" cap="none" spc="0" baseline="0" dirty="0">
                <a:solidFill>
                  <a:srgbClr val="404040"/>
                </a:solidFill>
                <a:effectLst/>
                <a:latin typeface="Century Gothic"/>
                <a:ea typeface="Century Gothic" charset="0"/>
                <a:cs typeface="Century Gothic"/>
              </a:rPr>
              <a:t>Signes et symptômes :</a:t>
            </a:r>
          </a:p>
          <a:p>
            <a:pPr lvl="1"/>
            <a:r>
              <a:rPr lang="fr-FR" sz="1800" b="0" i="0" strike="noStrike" cap="none" spc="0" baseline="0" dirty="0">
                <a:solidFill>
                  <a:srgbClr val="404040"/>
                </a:solidFill>
                <a:effectLst/>
                <a:latin typeface="Century Gothic"/>
                <a:ea typeface="Century Gothic" charset="0"/>
                <a:cs typeface="Century Gothic"/>
              </a:rPr>
              <a:t>Maladie respiratoire aiguë sévère, notamment :</a:t>
            </a:r>
          </a:p>
          <a:p>
            <a:pPr lvl="1"/>
            <a:endParaRPr lang="en-US" sz="2000" dirty="0"/>
          </a:p>
          <a:p>
            <a:pPr marL="457200" lvl="1" indent="0">
              <a:buNone/>
            </a:pPr>
            <a:endParaRPr lang="en-US" sz="2000" dirty="0"/>
          </a:p>
          <a:p>
            <a:r>
              <a:rPr lang="fr-FR" sz="2000" b="0" i="0" strike="noStrike" cap="none" spc="0" baseline="0" dirty="0">
                <a:solidFill>
                  <a:srgbClr val="404040"/>
                </a:solidFill>
                <a:effectLst/>
                <a:latin typeface="Century Gothic"/>
                <a:ea typeface="Century Gothic" charset="0"/>
                <a:cs typeface="Century Gothic"/>
              </a:rPr>
              <a:t>Complications possibles : pneumonie, bronchite</a:t>
            </a:r>
          </a:p>
          <a:p>
            <a:r>
              <a:rPr lang="fr-FR" sz="2000" b="0" i="0" strike="noStrike" cap="none" spc="0" baseline="0" dirty="0">
                <a:solidFill>
                  <a:srgbClr val="404040"/>
                </a:solidFill>
                <a:effectLst/>
                <a:latin typeface="Century Gothic"/>
                <a:ea typeface="Century Gothic" charset="0"/>
                <a:cs typeface="Century Gothic"/>
              </a:rPr>
              <a:t>Période d'incubation : 2 à 14 jours (</a:t>
            </a:r>
            <a:r>
              <a:rPr lang="fr-FR" sz="2000" b="0" i="0" strike="noStrike" cap="none" spc="0" baseline="0" dirty="0">
                <a:solidFill>
                  <a:srgbClr val="000000"/>
                </a:solidFill>
                <a:effectLst/>
                <a:latin typeface="Century Gothic"/>
                <a:ea typeface="Century Gothic" charset="0"/>
                <a:cs typeface="Century Gothic"/>
              </a:rPr>
              <a:t>en général</a:t>
            </a:r>
            <a:r>
              <a:rPr lang="fr-FR" sz="2000" b="0" i="0" strike="noStrike" cap="none" spc="0" baseline="0" dirty="0">
                <a:solidFill>
                  <a:srgbClr val="404040"/>
                </a:solidFill>
                <a:effectLst/>
                <a:latin typeface="Century Gothic"/>
                <a:ea typeface="Century Gothic" charset="0"/>
                <a:cs typeface="Century Gothic"/>
              </a:rPr>
              <a:t>5 à 6 jours)</a:t>
            </a:r>
          </a:p>
          <a:p>
            <a:r>
              <a:rPr lang="fr-FR" sz="2000" b="0" i="0" strike="noStrike" cap="none" spc="0" baseline="0" dirty="0">
                <a:solidFill>
                  <a:srgbClr val="404040"/>
                </a:solidFill>
                <a:effectLst/>
                <a:latin typeface="Century Gothic"/>
                <a:ea typeface="Century Gothic" charset="0"/>
                <a:cs typeface="Century Gothic"/>
              </a:rPr>
              <a:t>Transmission : personne à personne par contact rapproché avec une personne infectée</a:t>
            </a:r>
          </a:p>
          <a:p>
            <a:endParaRPr lang="en-US" sz="2000" dirty="0"/>
          </a:p>
          <a:p>
            <a:endParaRPr lang="en-US" sz="2000" dirty="0"/>
          </a:p>
        </p:txBody>
      </p:sp>
      <p:sp>
        <p:nvSpPr>
          <p:cNvPr id="8" name="TextBox 7"/>
          <p:cNvSpPr txBox="1"/>
          <p:nvPr/>
        </p:nvSpPr>
        <p:spPr>
          <a:xfrm>
            <a:off x="1006717" y="6307766"/>
            <a:ext cx="3998025" cy="338554"/>
          </a:xfrm>
          <a:prstGeom prst="rect">
            <a:avLst/>
          </a:prstGeom>
          <a:noFill/>
        </p:spPr>
        <p:txBody>
          <a:bodyPr wrap="square" rtlCol="0">
            <a:spAutoFit/>
          </a:bodyPr>
          <a:lstStyle/>
          <a:p>
            <a:pPr algn="ctr"/>
            <a:endParaRPr lang="en-US" sz="1600"/>
          </a:p>
        </p:txBody>
      </p:sp>
      <p:sp>
        <p:nvSpPr>
          <p:cNvPr id="9" name="Content Placeholder 2"/>
          <p:cNvSpPr txBox="1"/>
          <p:nvPr/>
        </p:nvSpPr>
        <p:spPr>
          <a:xfrm>
            <a:off x="5788232" y="3244003"/>
            <a:ext cx="5689638" cy="1264760"/>
          </a:xfrm>
          <a:prstGeom prst="rect">
            <a:avLst/>
          </a:prstGeom>
        </p:spPr>
        <p:txBody>
          <a:bodyPr vert="horz" lIns="91440" tIns="45720" rIns="91440" bIns="45720" numCol="2" rtlCol="0">
            <a:noAutofit/>
          </a:bodyPr>
          <a:lst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lvl="2"/>
            <a:r>
              <a:rPr lang="fr-FR" sz="1800" b="0" i="0" strike="noStrike" cap="none" spc="0" baseline="0">
                <a:solidFill>
                  <a:srgbClr val="404040"/>
                </a:solidFill>
                <a:effectLst/>
                <a:latin typeface="Century Gothic"/>
                <a:ea typeface="Century Gothic" charset="0"/>
                <a:cs typeface="Century Gothic"/>
              </a:rPr>
              <a:t>Fièvre</a:t>
            </a:r>
          </a:p>
          <a:p>
            <a:pPr lvl="2"/>
            <a:r>
              <a:rPr lang="fr-FR" sz="1800" b="0" i="0" strike="noStrike" cap="none" spc="0" baseline="0">
                <a:solidFill>
                  <a:srgbClr val="404040"/>
                </a:solidFill>
                <a:effectLst/>
                <a:latin typeface="Century Gothic"/>
                <a:ea typeface="Century Gothic" charset="0"/>
                <a:cs typeface="Century Gothic"/>
              </a:rPr>
              <a:t>Difficultés respiratoires</a:t>
            </a:r>
          </a:p>
          <a:p>
            <a:pPr marL="914400" lvl="2" indent="0">
              <a:buNone/>
            </a:pPr>
            <a:endParaRPr lang="en-US" sz="1800"/>
          </a:p>
          <a:p>
            <a:pPr lvl="2"/>
            <a:r>
              <a:rPr lang="fr-FR" sz="1800" b="0" i="0" strike="noStrike" cap="none" spc="0" baseline="0">
                <a:solidFill>
                  <a:srgbClr val="404040"/>
                </a:solidFill>
                <a:effectLst/>
                <a:latin typeface="Century Gothic"/>
                <a:ea typeface="Century Gothic" charset="0"/>
                <a:cs typeface="Century Gothic"/>
              </a:rPr>
              <a:t>Toux</a:t>
            </a:r>
          </a:p>
          <a:p>
            <a:endParaRPr lang="en-US"/>
          </a:p>
          <a:p>
            <a:endParaRPr lang="en-US"/>
          </a:p>
        </p:txBody>
      </p:sp>
      <p:pic>
        <p:nvPicPr>
          <p:cNvPr id="10" name="Picture 9">
            <a:extLst>
              <a:ext uri="{FF2B5EF4-FFF2-40B4-BE49-F238E27FC236}">
                <a16:creationId xmlns:a16="http://schemas.microsoft.com/office/drawing/2014/main" id="{C4552098-9047-42DF-B78A-9920F33CFB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390" y="2784838"/>
            <a:ext cx="5213842" cy="2932786"/>
          </a:xfrm>
          <a:prstGeom prst="rect">
            <a:avLst/>
          </a:prstGeom>
        </p:spPr>
      </p:pic>
    </p:spTree>
    <p:extLst>
      <p:ext uri="{BB962C8B-B14F-4D97-AF65-F5344CB8AC3E}">
        <p14:creationId xmlns:p14="http://schemas.microsoft.com/office/powerpoint/2010/main" val="51486076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Tuberculose</a:t>
            </a:r>
          </a:p>
        </p:txBody>
      </p:sp>
      <p:sp>
        <p:nvSpPr>
          <p:cNvPr id="4" name="Slide Number Placeholder 3"/>
          <p:cNvSpPr>
            <a:spLocks noGrp="1"/>
          </p:cNvSpPr>
          <p:nvPr>
            <p:ph type="sldNum" sz="quarter" idx="12"/>
          </p:nvPr>
        </p:nvSpPr>
        <p:spPr/>
        <p:txBody>
          <a:bodyPr/>
          <a:lstStyle/>
          <a:p>
            <a:fld id="{D57F1E4F-1CFF-5643-939E-217C01CDF565}" type="slidenum">
              <a:rPr lang="en-US" smtClean="0"/>
              <a:t>12</a:t>
            </a:fld>
            <a:endParaRPr lang="en-US"/>
          </a:p>
        </p:txBody>
      </p:sp>
      <p:sp>
        <p:nvSpPr>
          <p:cNvPr id="5" name="Content Placeholder 2"/>
          <p:cNvSpPr>
            <a:spLocks noGrp="1"/>
          </p:cNvSpPr>
          <p:nvPr>
            <p:ph idx="1"/>
          </p:nvPr>
        </p:nvSpPr>
        <p:spPr>
          <a:xfrm>
            <a:off x="5785338" y="2280657"/>
            <a:ext cx="6406660" cy="4433106"/>
          </a:xfrm>
        </p:spPr>
        <p:txBody>
          <a:bodyPr>
            <a:noAutofit/>
          </a:bodyPr>
          <a:lstStyle/>
          <a:p>
            <a:r>
              <a:rPr lang="fr-FR" sz="1600" b="0" i="0" strike="noStrike" cap="none" spc="0" baseline="0" dirty="0">
                <a:solidFill>
                  <a:srgbClr val="404040"/>
                </a:solidFill>
                <a:effectLst/>
                <a:latin typeface="Century Gothic"/>
                <a:ea typeface="Century Gothic" charset="0"/>
                <a:cs typeface="Century Gothic"/>
              </a:rPr>
              <a:t>Seulement 5 à 10 % des personnes infectées progressent vers la </a:t>
            </a:r>
            <a:r>
              <a:rPr lang="fr-FR" sz="1600" b="0" i="0" strike="noStrike" cap="none" spc="0" baseline="0" dirty="0" err="1">
                <a:solidFill>
                  <a:srgbClr val="000000"/>
                </a:solidFill>
                <a:effectLst/>
                <a:latin typeface="Century Gothic"/>
                <a:ea typeface="Century Gothic" charset="0"/>
                <a:cs typeface="Century Gothic"/>
              </a:rPr>
              <a:t>la</a:t>
            </a:r>
            <a:r>
              <a:rPr lang="fr-FR" sz="1600" b="0" i="0" strike="noStrike" cap="none" spc="0" baseline="0" dirty="0">
                <a:solidFill>
                  <a:srgbClr val="000000"/>
                </a:solidFill>
                <a:effectLst/>
                <a:latin typeface="Century Gothic"/>
                <a:ea typeface="Century Gothic" charset="0"/>
                <a:cs typeface="Century Gothic"/>
              </a:rPr>
              <a:t> tuberculose active ; </a:t>
            </a:r>
            <a:r>
              <a:rPr lang="fr-FR" sz="1600" b="1" i="0" strike="noStrike" cap="none" spc="0" baseline="0" dirty="0">
                <a:solidFill>
                  <a:srgbClr val="000000"/>
                </a:solidFill>
                <a:effectLst/>
                <a:latin typeface="Century Gothic"/>
                <a:ea typeface="Century Gothic" charset="0"/>
                <a:cs typeface="Century Gothic"/>
              </a:rPr>
              <a:t>seule la tuberculose active est infecti</a:t>
            </a:r>
            <a:r>
              <a:rPr lang="fr-FR" sz="1600" b="1" i="0" strike="noStrike" cap="none" spc="0" baseline="0" dirty="0">
                <a:solidFill>
                  <a:srgbClr val="404040"/>
                </a:solidFill>
                <a:effectLst/>
                <a:latin typeface="Century Gothic"/>
                <a:ea typeface="Century Gothic" charset="0"/>
                <a:cs typeface="Century Gothic"/>
              </a:rPr>
              <a:t>euse</a:t>
            </a:r>
          </a:p>
          <a:p>
            <a:r>
              <a:rPr lang="fr-FR" sz="1600" b="0" i="0" strike="noStrike" cap="none" spc="0" baseline="0" dirty="0">
                <a:solidFill>
                  <a:srgbClr val="404040"/>
                </a:solidFill>
                <a:effectLst/>
                <a:latin typeface="Century Gothic"/>
                <a:ea typeface="Century Gothic" charset="0"/>
                <a:cs typeface="Century Gothic"/>
              </a:rPr>
              <a:t>La </a:t>
            </a:r>
            <a:r>
              <a:rPr lang="fr-FR" sz="1600" b="0" i="0" strike="noStrike" cap="none" spc="0" baseline="0" dirty="0" err="1">
                <a:solidFill>
                  <a:srgbClr val="404040"/>
                </a:solidFill>
                <a:effectLst/>
                <a:latin typeface="Century Gothic"/>
                <a:ea typeface="Century Gothic" charset="0"/>
                <a:cs typeface="Century Gothic"/>
              </a:rPr>
              <a:t>co-infection</a:t>
            </a:r>
            <a:r>
              <a:rPr lang="fr-FR" sz="1600" b="0" i="0" strike="noStrike" cap="none" spc="0" baseline="0" dirty="0">
                <a:solidFill>
                  <a:srgbClr val="404040"/>
                </a:solidFill>
                <a:effectLst/>
                <a:latin typeface="Century Gothic"/>
                <a:ea typeface="Century Gothic" charset="0"/>
                <a:cs typeface="Century Gothic"/>
              </a:rPr>
              <a:t> par le VIH est fréquente</a:t>
            </a:r>
          </a:p>
          <a:p>
            <a:r>
              <a:rPr lang="fr-FR" sz="1600" b="0" i="0" strike="noStrike" cap="none" spc="0" baseline="0" dirty="0">
                <a:solidFill>
                  <a:srgbClr val="404040"/>
                </a:solidFill>
                <a:effectLst/>
                <a:latin typeface="Century Gothic"/>
                <a:ea typeface="Century Gothic" charset="0"/>
                <a:cs typeface="Century Gothic"/>
              </a:rPr>
              <a:t>Signes et symptômes de la tuberculose active :</a:t>
            </a:r>
          </a:p>
          <a:p>
            <a:endParaRPr lang="en-US" sz="1600" dirty="0"/>
          </a:p>
          <a:p>
            <a:endParaRPr lang="en-US" sz="1600" dirty="0"/>
          </a:p>
          <a:p>
            <a:endParaRPr lang="en-US" sz="1600" dirty="0"/>
          </a:p>
          <a:p>
            <a:endParaRPr lang="en-US" sz="1600" dirty="0"/>
          </a:p>
          <a:p>
            <a:r>
              <a:rPr lang="fr-FR" sz="1600" b="0" i="0" strike="noStrike" cap="none" spc="0" baseline="0" dirty="0">
                <a:solidFill>
                  <a:srgbClr val="404040"/>
                </a:solidFill>
                <a:effectLst/>
                <a:latin typeface="Century Gothic"/>
                <a:ea typeface="Century Gothic" charset="0"/>
                <a:cs typeface="Century Gothic"/>
              </a:rPr>
              <a:t>Période d’incubation : </a:t>
            </a:r>
            <a:r>
              <a:rPr lang="fr-FR" sz="1600" b="0" i="0" strike="noStrike" cap="none" spc="0" baseline="0" dirty="0">
                <a:solidFill>
                  <a:srgbClr val="000000"/>
                </a:solidFill>
                <a:effectLst/>
                <a:latin typeface="Century Gothic"/>
                <a:ea typeface="Century Gothic" charset="0"/>
                <a:cs typeface="Century Gothic"/>
              </a:rPr>
              <a:t>Semaines à années</a:t>
            </a:r>
          </a:p>
          <a:p>
            <a:r>
              <a:rPr lang="fr-FR" sz="1600" b="0" i="0" strike="noStrike" cap="none" spc="0" baseline="0" dirty="0">
                <a:solidFill>
                  <a:srgbClr val="404040"/>
                </a:solidFill>
                <a:effectLst/>
                <a:latin typeface="Century Gothic"/>
                <a:ea typeface="Century Gothic" charset="0"/>
                <a:cs typeface="Century Gothic"/>
              </a:rPr>
              <a:t>Transmission : personne à personne par propagation respiratoire (toux, chant, etc.)</a:t>
            </a:r>
          </a:p>
          <a:p>
            <a:endParaRPr lang="en-US" sz="1600" dirty="0"/>
          </a:p>
          <a:p>
            <a:endParaRPr lang="en-US" sz="16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792" y="2329644"/>
            <a:ext cx="5724027" cy="3264815"/>
          </a:xfrm>
          <a:prstGeom prst="rect">
            <a:avLst/>
          </a:prstGeom>
        </p:spPr>
      </p:pic>
      <p:sp>
        <p:nvSpPr>
          <p:cNvPr id="8" name="TextBox 7"/>
          <p:cNvSpPr txBox="1"/>
          <p:nvPr/>
        </p:nvSpPr>
        <p:spPr>
          <a:xfrm>
            <a:off x="-156487" y="5594459"/>
            <a:ext cx="6074340" cy="335615"/>
          </a:xfrm>
          <a:prstGeom prst="rect">
            <a:avLst/>
          </a:prstGeom>
          <a:noFill/>
        </p:spPr>
        <p:txBody>
          <a:bodyPr wrap="square" rtlCol="0">
            <a:spAutoFit/>
          </a:bodyPr>
          <a:lstStyle/>
          <a:p>
            <a:pPr algn="ctr"/>
            <a:r>
              <a:rPr lang="fr-FR" sz="1600" b="0" i="0" strike="noStrike" cap="none" spc="0" baseline="0">
                <a:solidFill>
                  <a:srgbClr val="000000"/>
                </a:solidFill>
                <a:effectLst/>
                <a:latin typeface="Century Gothic"/>
                <a:ea typeface="Century Gothic" charset="0"/>
                <a:cs typeface="Century Gothic"/>
              </a:rPr>
              <a:t>Carte de répartition de la tuberculose (Source : OMS)</a:t>
            </a:r>
          </a:p>
        </p:txBody>
      </p:sp>
      <p:sp>
        <p:nvSpPr>
          <p:cNvPr id="9" name="Content Placeholder 2"/>
          <p:cNvSpPr txBox="1"/>
          <p:nvPr/>
        </p:nvSpPr>
        <p:spPr>
          <a:xfrm>
            <a:off x="5914819" y="3783589"/>
            <a:ext cx="5629275" cy="4433106"/>
          </a:xfrm>
          <a:prstGeom prst="rect">
            <a:avLst/>
          </a:prstGeom>
        </p:spPr>
        <p:txBody>
          <a:bodyPr vert="horz" lIns="91440" tIns="45720" rIns="91440" bIns="45720" numCol="2" rtlCol="0">
            <a:noAutofit/>
          </a:bodyPr>
          <a:lst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lvl="1"/>
            <a:r>
              <a:rPr lang="fr-FR" sz="1600" b="0" i="0" strike="noStrike" cap="none" spc="0" baseline="0" dirty="0">
                <a:solidFill>
                  <a:srgbClr val="000000"/>
                </a:solidFill>
                <a:effectLst/>
                <a:latin typeface="Century Gothic"/>
                <a:ea typeface="Century Gothic" charset="0"/>
                <a:cs typeface="Century Gothic"/>
              </a:rPr>
              <a:t>Faiblesse</a:t>
            </a:r>
          </a:p>
          <a:p>
            <a:pPr lvl="1"/>
            <a:r>
              <a:rPr lang="fr-FR" sz="1600" b="0" i="0" strike="noStrike" cap="none" spc="0" baseline="0" dirty="0">
                <a:solidFill>
                  <a:srgbClr val="000000"/>
                </a:solidFill>
                <a:effectLst/>
                <a:latin typeface="Century Gothic"/>
                <a:ea typeface="Century Gothic" charset="0"/>
                <a:cs typeface="Century Gothic"/>
              </a:rPr>
              <a:t>Une perte de poids</a:t>
            </a:r>
          </a:p>
          <a:p>
            <a:pPr lvl="1"/>
            <a:r>
              <a:rPr lang="fr-FR" sz="1600" b="0" i="0" strike="noStrike" cap="none" spc="0" baseline="0" dirty="0">
                <a:solidFill>
                  <a:srgbClr val="000000"/>
                </a:solidFill>
                <a:effectLst/>
                <a:latin typeface="Century Gothic"/>
                <a:ea typeface="Century Gothic" charset="0"/>
                <a:cs typeface="Century Gothic"/>
              </a:rPr>
              <a:t>Fièvre</a:t>
            </a:r>
          </a:p>
          <a:p>
            <a:pPr lvl="1"/>
            <a:r>
              <a:rPr lang="fr-FR" sz="1600" b="0" i="0" strike="noStrike" cap="none" spc="0" baseline="0" dirty="0">
                <a:solidFill>
                  <a:srgbClr val="000000"/>
                </a:solidFill>
                <a:effectLst/>
                <a:latin typeface="Century Gothic"/>
                <a:ea typeface="Century Gothic" charset="0"/>
                <a:cs typeface="Century Gothic"/>
              </a:rPr>
              <a:t>Sueurs nocturnes</a:t>
            </a: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a:p>
            <a:pPr lvl="1"/>
            <a:r>
              <a:rPr lang="fr-FR" sz="1600" b="0" i="0" strike="noStrike" cap="none" spc="0" baseline="0" dirty="0">
                <a:solidFill>
                  <a:srgbClr val="000000"/>
                </a:solidFill>
                <a:effectLst/>
                <a:latin typeface="Century Gothic"/>
                <a:ea typeface="Century Gothic" charset="0"/>
                <a:cs typeface="Century Gothic"/>
              </a:rPr>
              <a:t>Hémoptysie (toux avec du sang)</a:t>
            </a:r>
          </a:p>
          <a:p>
            <a:pPr lvl="1"/>
            <a:r>
              <a:rPr lang="fr-FR" sz="1600" b="0" i="0" strike="noStrike" cap="none" spc="0" baseline="0" dirty="0">
                <a:solidFill>
                  <a:srgbClr val="000000"/>
                </a:solidFill>
                <a:effectLst/>
                <a:latin typeface="Century Gothic"/>
                <a:ea typeface="Century Gothic" charset="0"/>
                <a:cs typeface="Century Gothic"/>
              </a:rPr>
              <a:t>Douleurs thoraciques</a:t>
            </a:r>
          </a:p>
          <a:p>
            <a:endParaRPr lang="en-US" dirty="0">
              <a:solidFill>
                <a:schemeClr val="tx1"/>
              </a:solidFill>
            </a:endParaRPr>
          </a:p>
          <a:p>
            <a:endParaRPr lang="en-US" dirty="0"/>
          </a:p>
        </p:txBody>
      </p:sp>
    </p:spTree>
    <p:extLst>
      <p:ext uri="{BB962C8B-B14F-4D97-AF65-F5344CB8AC3E}">
        <p14:creationId xmlns:p14="http://schemas.microsoft.com/office/powerpoint/2010/main" val="58147202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Fièvre jaune</a:t>
            </a:r>
          </a:p>
        </p:txBody>
      </p:sp>
      <p:sp>
        <p:nvSpPr>
          <p:cNvPr id="4" name="Slide Number Placeholder 3"/>
          <p:cNvSpPr>
            <a:spLocks noGrp="1"/>
          </p:cNvSpPr>
          <p:nvPr>
            <p:ph type="sldNum" sz="quarter" idx="12"/>
          </p:nvPr>
        </p:nvSpPr>
        <p:spPr>
          <a:xfrm>
            <a:off x="10384615" y="567333"/>
            <a:ext cx="838199" cy="767687"/>
          </a:xfrm>
        </p:spPr>
        <p:txBody>
          <a:bodyPr/>
          <a:lstStyle/>
          <a:p>
            <a:fld id="{D57F1E4F-1CFF-5643-939E-217C01CDF565}" type="slidenum">
              <a:rPr lang="en-US" sz="2000" smtClean="0"/>
              <a:t>13</a:t>
            </a:fld>
            <a:endParaRPr lang="en-US" sz="2000"/>
          </a:p>
        </p:txBody>
      </p:sp>
      <p:sp>
        <p:nvSpPr>
          <p:cNvPr id="5" name="Content Placeholder 2"/>
          <p:cNvSpPr>
            <a:spLocks noGrp="1"/>
          </p:cNvSpPr>
          <p:nvPr>
            <p:ph idx="1"/>
          </p:nvPr>
        </p:nvSpPr>
        <p:spPr>
          <a:xfrm>
            <a:off x="295845" y="2303157"/>
            <a:ext cx="6172198" cy="7419649"/>
          </a:xfrm>
        </p:spPr>
        <p:txBody>
          <a:bodyPr>
            <a:noAutofit/>
          </a:bodyPr>
          <a:lstStyle/>
          <a:p>
            <a:r>
              <a:rPr lang="fr-FR" sz="1600" b="0" i="0" strike="noStrike" cap="none" spc="0" baseline="0">
                <a:solidFill>
                  <a:srgbClr val="404040"/>
                </a:solidFill>
                <a:effectLst/>
                <a:latin typeface="Century Gothic"/>
                <a:ea typeface="Century Gothic" charset="0"/>
                <a:cs typeface="Century Gothic"/>
              </a:rPr>
              <a:t>Signes et symptômes :</a:t>
            </a:r>
          </a:p>
          <a:p>
            <a:pPr lvl="1"/>
            <a:endParaRPr lang="en-US"/>
          </a:p>
          <a:p>
            <a:pPr marL="457200" lvl="1" indent="0">
              <a:buNone/>
            </a:pPr>
            <a:endParaRPr lang="en-US"/>
          </a:p>
          <a:p>
            <a:endParaRPr lang="en-US" sz="1600"/>
          </a:p>
          <a:p>
            <a:pPr>
              <a:spcBef>
                <a:spcPct val="0"/>
              </a:spcBef>
            </a:pPr>
            <a:endParaRPr lang="en-US" sz="1600"/>
          </a:p>
          <a:p>
            <a:pPr>
              <a:spcBef>
                <a:spcPct val="0"/>
              </a:spcBef>
            </a:pPr>
            <a:endParaRPr lang="en-US" sz="1600"/>
          </a:p>
          <a:p>
            <a:pPr>
              <a:spcBef>
                <a:spcPct val="0"/>
              </a:spcBef>
            </a:pPr>
            <a:r>
              <a:rPr lang="fr-FR" sz="1600" b="0" i="0" strike="noStrike" cap="none" spc="0" baseline="0">
                <a:solidFill>
                  <a:srgbClr val="404040"/>
                </a:solidFill>
                <a:effectLst/>
                <a:latin typeface="Century Gothic"/>
                <a:ea typeface="Century Gothic" charset="0"/>
                <a:cs typeface="Century Gothic"/>
              </a:rPr>
              <a:t>1 personne sur 7 connaîtra une récupération initiale suivie de symptômes sévères : fièvre élevée, peau jaune, saignement et défaillance organique</a:t>
            </a:r>
          </a:p>
          <a:p>
            <a:r>
              <a:rPr lang="fr-FR" sz="1600" b="0" i="0" strike="noStrike" cap="none" spc="0" baseline="0">
                <a:solidFill>
                  <a:srgbClr val="404040"/>
                </a:solidFill>
                <a:effectLst/>
                <a:latin typeface="Century Gothic"/>
                <a:ea typeface="Century Gothic" charset="0"/>
                <a:cs typeface="Century Gothic"/>
              </a:rPr>
              <a:t>Période d’incubation : 3 à 6 jours</a:t>
            </a:r>
          </a:p>
          <a:p>
            <a:r>
              <a:rPr lang="fr-FR" sz="1600" b="0" i="0" strike="noStrike" cap="none" spc="0" baseline="0">
                <a:solidFill>
                  <a:srgbClr val="000000"/>
                </a:solidFill>
                <a:effectLst/>
                <a:latin typeface="Century Gothic"/>
                <a:ea typeface="Century Gothic" charset="0"/>
                <a:cs typeface="Century Gothic"/>
              </a:rPr>
              <a:t>Vaccins : Protection à vie chez la plupart des personnes après une dose unique</a:t>
            </a:r>
          </a:p>
          <a:p>
            <a:r>
              <a:rPr lang="fr-FR" sz="1600" b="0" i="0" strike="noStrike" cap="none" spc="0" baseline="0">
                <a:solidFill>
                  <a:srgbClr val="404040"/>
                </a:solidFill>
                <a:effectLst/>
                <a:latin typeface="Century Gothic"/>
                <a:ea typeface="Century Gothic" charset="0"/>
                <a:cs typeface="Century Gothic"/>
              </a:rPr>
              <a:t>Transmission : Transmise par les moustiques ; piqûre du moustique </a:t>
            </a:r>
            <a:r>
              <a:rPr lang="fr-FR" sz="1600" b="0" i="1" strike="noStrike" cap="none" spc="0" baseline="0">
                <a:solidFill>
                  <a:srgbClr val="404040"/>
                </a:solidFill>
                <a:effectLst/>
                <a:latin typeface="Century Gothic"/>
                <a:ea typeface="Century Gothic" charset="0"/>
                <a:cs typeface="Century Gothic"/>
              </a:rPr>
              <a:t>Aedes aegypti </a:t>
            </a:r>
          </a:p>
          <a:p>
            <a:endParaRPr lang="en-US" sz="1600"/>
          </a:p>
          <a:p>
            <a:endParaRPr lang="en-US" sz="1600"/>
          </a:p>
          <a:p>
            <a:endParaRPr lang="en-US" sz="160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5969" y="2466975"/>
            <a:ext cx="5367189" cy="3133725"/>
          </a:xfrm>
          <a:prstGeom prst="rect">
            <a:avLst/>
          </a:prstGeom>
        </p:spPr>
      </p:pic>
      <p:sp>
        <p:nvSpPr>
          <p:cNvPr id="7" name="TextBox 6"/>
          <p:cNvSpPr txBox="1"/>
          <p:nvPr/>
        </p:nvSpPr>
        <p:spPr>
          <a:xfrm>
            <a:off x="6433238" y="5600700"/>
            <a:ext cx="5465647" cy="335615"/>
          </a:xfrm>
          <a:prstGeom prst="rect">
            <a:avLst/>
          </a:prstGeom>
          <a:noFill/>
        </p:spPr>
        <p:txBody>
          <a:bodyPr wrap="square" rtlCol="0">
            <a:spAutoFit/>
          </a:bodyPr>
          <a:lstStyle/>
          <a:p>
            <a:pPr algn="ctr"/>
            <a:r>
              <a:rPr lang="fr-FR" sz="1600" b="0" i="0" strike="noStrike" cap="none" spc="0" baseline="0">
                <a:solidFill>
                  <a:srgbClr val="000000"/>
                </a:solidFill>
                <a:effectLst/>
                <a:latin typeface="Century Gothic"/>
                <a:ea typeface="Century Gothic" charset="0"/>
                <a:cs typeface="Century Gothic"/>
              </a:rPr>
              <a:t>Carte de répartition de la fièvre jaune (Source : OMS)</a:t>
            </a:r>
          </a:p>
        </p:txBody>
      </p:sp>
      <p:sp>
        <p:nvSpPr>
          <p:cNvPr id="10" name="Content Placeholder 2"/>
          <p:cNvSpPr txBox="1"/>
          <p:nvPr/>
        </p:nvSpPr>
        <p:spPr>
          <a:xfrm>
            <a:off x="67244" y="2620891"/>
            <a:ext cx="6523892" cy="1643298"/>
          </a:xfrm>
          <a:prstGeom prst="rect">
            <a:avLst/>
          </a:prstGeom>
        </p:spPr>
        <p:txBody>
          <a:bodyPr vert="horz" lIns="91440" tIns="45720" rIns="91440" bIns="45720" numCol="2" rtlCol="0">
            <a:normAutofit lnSpcReduction="10000"/>
          </a:bodyPr>
          <a:lst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lvl="1"/>
            <a:r>
              <a:rPr lang="fr-FR" sz="1200" b="0" i="0" strike="noStrike" cap="none" spc="0" baseline="0">
                <a:solidFill>
                  <a:srgbClr val="404040"/>
                </a:solidFill>
                <a:effectLst/>
                <a:latin typeface="Century Gothic"/>
                <a:ea typeface="Century Gothic" charset="0"/>
                <a:cs typeface="Century Gothic"/>
              </a:rPr>
              <a:t>La plupart des gens n’en ont aucun</a:t>
            </a:r>
          </a:p>
          <a:p>
            <a:pPr lvl="1"/>
            <a:r>
              <a:rPr lang="fr-FR" sz="1200" b="0" i="0" strike="noStrike" cap="none" spc="0" baseline="0">
                <a:solidFill>
                  <a:srgbClr val="404040"/>
                </a:solidFill>
                <a:effectLst/>
                <a:latin typeface="Century Gothic"/>
                <a:ea typeface="Century Gothic" charset="0"/>
                <a:cs typeface="Century Gothic"/>
              </a:rPr>
              <a:t>Fièvre</a:t>
            </a:r>
          </a:p>
          <a:p>
            <a:pPr lvl="1"/>
            <a:r>
              <a:rPr lang="fr-FR" sz="1200" b="0" i="0" strike="noStrike" cap="none" spc="0" baseline="0">
                <a:solidFill>
                  <a:srgbClr val="404040"/>
                </a:solidFill>
                <a:effectLst/>
                <a:latin typeface="Century Gothic"/>
                <a:ea typeface="Century Gothic" charset="0"/>
                <a:cs typeface="Century Gothic"/>
              </a:rPr>
              <a:t>Frissons</a:t>
            </a:r>
          </a:p>
          <a:p>
            <a:pPr lvl="1"/>
            <a:r>
              <a:rPr lang="fr-FR" sz="1200" b="0" i="0" strike="noStrike" cap="none" spc="0" baseline="0">
                <a:solidFill>
                  <a:srgbClr val="404040"/>
                </a:solidFill>
                <a:effectLst/>
                <a:latin typeface="Century Gothic"/>
                <a:ea typeface="Century Gothic" charset="0"/>
                <a:cs typeface="Century Gothic"/>
              </a:rPr>
              <a:t>Maux de tête violents</a:t>
            </a:r>
          </a:p>
          <a:p>
            <a:pPr lvl="1"/>
            <a:r>
              <a:rPr lang="fr-FR" sz="1200" b="0" i="0" strike="noStrike" cap="none" spc="0" baseline="0">
                <a:solidFill>
                  <a:srgbClr val="404040"/>
                </a:solidFill>
                <a:effectLst/>
                <a:latin typeface="Century Gothic"/>
                <a:ea typeface="Century Gothic" charset="0"/>
                <a:cs typeface="Century Gothic"/>
              </a:rPr>
              <a:t>Mal de dos</a:t>
            </a:r>
          </a:p>
          <a:p>
            <a:pPr lvl="1"/>
            <a:r>
              <a:rPr lang="fr-FR" sz="1200" b="0" i="0" strike="noStrike" cap="none" spc="0" baseline="0">
                <a:solidFill>
                  <a:srgbClr val="404040"/>
                </a:solidFill>
                <a:effectLst/>
                <a:latin typeface="Century Gothic"/>
                <a:ea typeface="Century Gothic" charset="0"/>
                <a:cs typeface="Century Gothic"/>
              </a:rPr>
              <a:t>Courbatures générales</a:t>
            </a:r>
          </a:p>
          <a:p>
            <a:pPr lvl="1"/>
            <a:r>
              <a:rPr lang="fr-FR" sz="1200" b="0" i="0" strike="noStrike" cap="none" spc="0" baseline="0">
                <a:solidFill>
                  <a:srgbClr val="404040"/>
                </a:solidFill>
                <a:effectLst/>
                <a:latin typeface="Century Gothic"/>
                <a:ea typeface="Century Gothic" charset="0"/>
                <a:cs typeface="Century Gothic"/>
              </a:rPr>
              <a:t>Nausées et vomissements</a:t>
            </a:r>
          </a:p>
          <a:p>
            <a:endParaRPr lang="en-US" sz="1200"/>
          </a:p>
          <a:p>
            <a:endParaRPr lang="en-US" sz="1200"/>
          </a:p>
          <a:p>
            <a:endParaRPr lang="en-US" sz="1200"/>
          </a:p>
        </p:txBody>
      </p:sp>
    </p:spTree>
    <p:extLst>
      <p:ext uri="{BB962C8B-B14F-4D97-AF65-F5344CB8AC3E}">
        <p14:creationId xmlns:p14="http://schemas.microsoft.com/office/powerpoint/2010/main" val="72977302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4000" b="0" i="0" strike="noStrike" cap="none" spc="0" baseline="0">
                <a:solidFill>
                  <a:srgbClr val="EBEBEB"/>
                </a:solidFill>
                <a:effectLst/>
                <a:latin typeface="Century Gothic"/>
                <a:ea typeface="Century Gothic" charset="0"/>
                <a:cs typeface="Century Gothic"/>
              </a:rPr>
              <a:t>Deuxième moitié de l’évaluation des risques</a:t>
            </a:r>
          </a:p>
        </p:txBody>
      </p:sp>
      <p:sp>
        <p:nvSpPr>
          <p:cNvPr id="3" name="Text Placeholder 2"/>
          <p:cNvSpPr>
            <a:spLocks noGrp="1"/>
          </p:cNvSpPr>
          <p:nvPr>
            <p:ph type="body" idx="1"/>
          </p:nvPr>
        </p:nvSpPr>
        <p:spPr/>
        <p:txBody>
          <a:bodyPr/>
          <a:lstStyle/>
          <a:p>
            <a:r>
              <a:rPr lang="fr-FR" sz="2000" b="0" i="0" strike="noStrike" cap="all" spc="0" baseline="0">
                <a:solidFill>
                  <a:srgbClr val="ACD433"/>
                </a:solidFill>
                <a:effectLst/>
                <a:latin typeface="Century Gothic"/>
                <a:ea typeface="Century Gothic" charset="0"/>
                <a:cs typeface="Century Gothic"/>
              </a:rPr>
              <a:t>Décision d’orienter ou non et étapes suivantes</a:t>
            </a:r>
          </a:p>
        </p:txBody>
      </p:sp>
      <p:sp>
        <p:nvSpPr>
          <p:cNvPr id="4" name="Slide Number Placeholder 3"/>
          <p:cNvSpPr>
            <a:spLocks noGrp="1"/>
          </p:cNvSpPr>
          <p:nvPr>
            <p:ph type="sldNum" sz="quarter" idx="12"/>
          </p:nvPr>
        </p:nvSpPr>
        <p:spPr/>
        <p:txBody>
          <a:bodyPr/>
          <a:lstStyle/>
          <a:p>
            <a:fld id="{D57F1E4F-1CFF-5643-939E-217C01CDF565}" type="slidenum">
              <a:rPr lang="en-US" smtClean="0"/>
              <a:t>14</a:t>
            </a:fld>
            <a:endParaRPr lang="en-US"/>
          </a:p>
        </p:txBody>
      </p:sp>
    </p:spTree>
    <p:extLst>
      <p:ext uri="{BB962C8B-B14F-4D97-AF65-F5344CB8AC3E}">
        <p14:creationId xmlns:p14="http://schemas.microsoft.com/office/powerpoint/2010/main" val="384636120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Orienter ou ne pas orienter ?</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871253734"/>
              </p:ext>
            </p:extLst>
          </p:nvPr>
        </p:nvGraphicFramePr>
        <p:xfrm>
          <a:off x="619125" y="2348908"/>
          <a:ext cx="11029950" cy="2844800"/>
        </p:xfrm>
        <a:graphic>
          <a:graphicData uri="http://schemas.openxmlformats.org/drawingml/2006/table">
            <a:tbl>
              <a:tblPr firstRow="1" bandRow="1">
                <a:tableStyleId>{5C22544A-7EE6-4342-B048-85BDC9FD1C3A}</a:tableStyleId>
              </a:tblPr>
              <a:tblGrid>
                <a:gridCol w="5514975">
                  <a:extLst>
                    <a:ext uri="{9D8B030D-6E8A-4147-A177-3AD203B41FA5}">
                      <a16:colId xmlns:a16="http://schemas.microsoft.com/office/drawing/2014/main" val="1864537996"/>
                    </a:ext>
                  </a:extLst>
                </a:gridCol>
                <a:gridCol w="5514975">
                  <a:extLst>
                    <a:ext uri="{9D8B030D-6E8A-4147-A177-3AD203B41FA5}">
                      <a16:colId xmlns:a16="http://schemas.microsoft.com/office/drawing/2014/main" val="1148678907"/>
                    </a:ext>
                  </a:extLst>
                </a:gridCol>
              </a:tblGrid>
              <a:tr h="370840">
                <a:tc>
                  <a:txBody>
                    <a:bodyPr/>
                    <a:lstStyle/>
                    <a:p>
                      <a:r>
                        <a:rPr lang="fr-FR" sz="1800" b="1" i="0" strike="noStrike" cap="none" spc="0" baseline="0" dirty="0">
                          <a:solidFill>
                            <a:srgbClr val="FFFFFF"/>
                          </a:solidFill>
                          <a:effectLst/>
                          <a:latin typeface="Century Gothic"/>
                          <a:ea typeface="Century Gothic" charset="0"/>
                          <a:cs typeface="Century Gothic"/>
                        </a:rPr>
                        <a:t>Orienter vers un établissement de santé si…</a:t>
                      </a:r>
                      <a:endParaRPr lang="en-US" sz="1800" dirty="0"/>
                    </a:p>
                  </a:txBody>
                  <a:tcPr/>
                </a:tc>
                <a:tc>
                  <a:txBody>
                    <a:bodyPr/>
                    <a:lstStyle/>
                    <a:p>
                      <a:r>
                        <a:rPr lang="fr-FR" sz="1800" b="1" i="0" strike="noStrike" cap="none" spc="0" baseline="0">
                          <a:solidFill>
                            <a:srgbClr val="FFFFFF"/>
                          </a:solidFill>
                          <a:effectLst/>
                          <a:latin typeface="Century Gothic"/>
                          <a:ea typeface="Century Gothic" charset="0"/>
                          <a:cs typeface="Century Gothic"/>
                        </a:rPr>
                        <a:t>Envisager de ne pas orienter si…</a:t>
                      </a:r>
                    </a:p>
                  </a:txBody>
                  <a:tcPr/>
                </a:tc>
                <a:extLst>
                  <a:ext uri="{0D108BD9-81ED-4DB2-BD59-A6C34878D82A}">
                    <a16:rowId xmlns:a16="http://schemas.microsoft.com/office/drawing/2014/main" val="1433927239"/>
                  </a:ext>
                </a:extLst>
              </a:tr>
              <a:tr h="370840">
                <a:tc>
                  <a:txBody>
                    <a:bodyPr/>
                    <a:lstStyle/>
                    <a:p>
                      <a:r>
                        <a:rPr lang="fr-FR" sz="1800" b="0" i="0" strike="noStrike" cap="none" spc="0" baseline="0">
                          <a:solidFill>
                            <a:srgbClr val="000000"/>
                          </a:solidFill>
                          <a:effectLst/>
                          <a:latin typeface="Century Gothic"/>
                          <a:ea typeface="Century Gothic" charset="0"/>
                          <a:cs typeface="Century Gothic"/>
                        </a:rPr>
                        <a:t>La situation engage le pronostic vital</a:t>
                      </a:r>
                    </a:p>
                  </a:txBody>
                  <a:tcPr/>
                </a:tc>
                <a:tc>
                  <a:txBody>
                    <a:bodyPr/>
                    <a:lstStyle/>
                    <a:p>
                      <a:r>
                        <a:rPr lang="fr-FR" sz="1800" b="0" i="0" strike="noStrike" cap="none" spc="0" baseline="0">
                          <a:solidFill>
                            <a:srgbClr val="000000"/>
                          </a:solidFill>
                          <a:effectLst/>
                          <a:latin typeface="Century Gothic"/>
                          <a:ea typeface="Century Gothic" charset="0"/>
                          <a:cs typeface="Century Gothic"/>
                        </a:rPr>
                        <a:t>La situation n’engage </a:t>
                      </a:r>
                      <a:r>
                        <a:rPr lang="fr-FR" sz="1800" b="0" i="1" strike="noStrike" cap="none" spc="0" baseline="0">
                          <a:solidFill>
                            <a:srgbClr val="000000"/>
                          </a:solidFill>
                          <a:effectLst/>
                          <a:latin typeface="Century Gothic"/>
                          <a:ea typeface="Century Gothic" charset="0"/>
                          <a:cs typeface="Century Gothic"/>
                        </a:rPr>
                        <a:t>pas</a:t>
                      </a:r>
                      <a:r>
                        <a:rPr lang="fr-FR" sz="1800" b="0" i="0" strike="noStrike" cap="none" spc="0" baseline="0">
                          <a:solidFill>
                            <a:srgbClr val="000000"/>
                          </a:solidFill>
                          <a:effectLst/>
                          <a:latin typeface="Century Gothic"/>
                          <a:ea typeface="Century Gothic" charset="0"/>
                          <a:cs typeface="Century Gothic"/>
                        </a:rPr>
                        <a:t> le pronostic vital</a:t>
                      </a:r>
                      <a:endParaRPr lang="en-US" sz="1800"/>
                    </a:p>
                  </a:txBody>
                  <a:tcPr/>
                </a:tc>
                <a:extLst>
                  <a:ext uri="{0D108BD9-81ED-4DB2-BD59-A6C34878D82A}">
                    <a16:rowId xmlns:a16="http://schemas.microsoft.com/office/drawing/2014/main" val="3610623888"/>
                  </a:ext>
                </a:extLst>
              </a:tr>
              <a:tr h="370840">
                <a:tc>
                  <a:txBody>
                    <a:bodyPr/>
                    <a:lstStyle/>
                    <a:p>
                      <a:r>
                        <a:rPr lang="fr-FR" sz="1800" b="0" i="0" strike="noStrike" cap="none" spc="0" baseline="0">
                          <a:solidFill>
                            <a:srgbClr val="000000"/>
                          </a:solidFill>
                          <a:effectLst/>
                          <a:latin typeface="Century Gothic"/>
                          <a:ea typeface="Century Gothic" charset="0"/>
                          <a:cs typeface="Century Gothic"/>
                        </a:rPr>
                        <a:t>La personne présente des signes et des symptômes de maladie infectieuse qui est transmise de personne à personne</a:t>
                      </a:r>
                      <a:endParaRPr lang="en-US" sz="1800">
                        <a:solidFill>
                          <a:schemeClr val="tx1"/>
                        </a:solidFill>
                      </a:endParaRPr>
                    </a:p>
                  </a:txBody>
                  <a:tcPr/>
                </a:tc>
                <a:tc>
                  <a:txBody>
                    <a:bodyPr/>
                    <a:lstStyle/>
                    <a:p>
                      <a:r>
                        <a:rPr lang="fr-FR" sz="1800" b="0" i="0" strike="noStrike" cap="none" spc="0" baseline="0" dirty="0">
                          <a:solidFill>
                            <a:srgbClr val="000000"/>
                          </a:solidFill>
                          <a:effectLst/>
                          <a:latin typeface="Century Gothic"/>
                          <a:ea typeface="Century Gothic" charset="0"/>
                          <a:cs typeface="Century Gothic"/>
                        </a:rPr>
                        <a:t>La personne </a:t>
                      </a:r>
                      <a:r>
                        <a:rPr lang="fr-FR" sz="1800" b="0" i="1" strike="noStrike" cap="none" spc="0" baseline="0" dirty="0">
                          <a:solidFill>
                            <a:srgbClr val="000000"/>
                          </a:solidFill>
                          <a:effectLst/>
                          <a:latin typeface="Century Gothic"/>
                          <a:ea typeface="Century Gothic" charset="0"/>
                          <a:cs typeface="Century Gothic"/>
                        </a:rPr>
                        <a:t>ne</a:t>
                      </a:r>
                      <a:r>
                        <a:rPr lang="fr-FR" sz="1800" b="0" i="0" strike="noStrike" cap="none" spc="0" baseline="0" dirty="0">
                          <a:solidFill>
                            <a:srgbClr val="000000"/>
                          </a:solidFill>
                          <a:effectLst/>
                          <a:latin typeface="Century Gothic"/>
                          <a:ea typeface="Century Gothic" charset="0"/>
                          <a:cs typeface="Century Gothic"/>
                        </a:rPr>
                        <a:t> pose </a:t>
                      </a:r>
                      <a:r>
                        <a:rPr lang="fr-FR" sz="1800" b="0" i="1" strike="noStrike" cap="none" spc="0" baseline="0" dirty="0">
                          <a:solidFill>
                            <a:srgbClr val="000000"/>
                          </a:solidFill>
                          <a:effectLst/>
                          <a:latin typeface="Century Gothic"/>
                          <a:ea typeface="Century Gothic" charset="0"/>
                          <a:cs typeface="Century Gothic"/>
                        </a:rPr>
                        <a:t>pas</a:t>
                      </a:r>
                      <a:r>
                        <a:rPr lang="fr-FR" sz="1800" b="0" i="0" strike="noStrike" cap="none" spc="0" baseline="0" dirty="0">
                          <a:solidFill>
                            <a:srgbClr val="000000"/>
                          </a:solidFill>
                          <a:effectLst/>
                          <a:latin typeface="Century Gothic"/>
                          <a:ea typeface="Century Gothic" charset="0"/>
                          <a:cs typeface="Century Gothic"/>
                        </a:rPr>
                        <a:t> de menace immédiate pour la santé publique</a:t>
                      </a:r>
                      <a:endParaRPr lang="en-US" sz="1800" dirty="0"/>
                    </a:p>
                  </a:txBody>
                  <a:tcPr/>
                </a:tc>
                <a:extLst>
                  <a:ext uri="{0D108BD9-81ED-4DB2-BD59-A6C34878D82A}">
                    <a16:rowId xmlns:a16="http://schemas.microsoft.com/office/drawing/2014/main" val="354006554"/>
                  </a:ext>
                </a:extLst>
              </a:tr>
              <a:tr h="370840">
                <a:tc>
                  <a:txBody>
                    <a:bodyPr/>
                    <a:lstStyle/>
                    <a:p>
                      <a:r>
                        <a:rPr lang="fr-FR" sz="1800" b="0" i="0" strike="noStrike" cap="none" spc="0" baseline="0">
                          <a:solidFill>
                            <a:srgbClr val="000000"/>
                          </a:solidFill>
                          <a:effectLst/>
                          <a:latin typeface="Century Gothic"/>
                          <a:ea typeface="Century Gothic" charset="0"/>
                          <a:cs typeface="Century Gothic"/>
                        </a:rPr>
                        <a:t>[</a:t>
                      </a:r>
                      <a:r>
                        <a:rPr lang="fr-FR" sz="1800" b="0" i="0" strike="noStrike" cap="none" spc="0" baseline="0">
                          <a:solidFill>
                            <a:srgbClr val="FF0000"/>
                          </a:solidFill>
                          <a:effectLst/>
                          <a:latin typeface="Century Gothic"/>
                          <a:ea typeface="Century Gothic" charset="0"/>
                          <a:cs typeface="Century Gothic"/>
                        </a:rPr>
                        <a:t>L’Agence de santé du PoE</a:t>
                      </a:r>
                      <a:r>
                        <a:rPr lang="fr-FR" sz="1800" b="0" i="0" strike="noStrike" cap="none" spc="0" baseline="0">
                          <a:solidFill>
                            <a:srgbClr val="000000"/>
                          </a:solidFill>
                          <a:effectLst/>
                          <a:latin typeface="Century Gothic"/>
                          <a:ea typeface="Century Gothic" charset="0"/>
                          <a:cs typeface="Century Gothic"/>
                        </a:rPr>
                        <a:t>] au PoE </a:t>
                      </a:r>
                      <a:r>
                        <a:rPr lang="fr-FR" sz="1800" b="0" i="1" strike="noStrike" cap="none" spc="0" baseline="0">
                          <a:solidFill>
                            <a:srgbClr val="000000"/>
                          </a:solidFill>
                          <a:effectLst/>
                          <a:latin typeface="Century Gothic"/>
                          <a:ea typeface="Century Gothic" charset="0"/>
                          <a:cs typeface="Century Gothic"/>
                        </a:rPr>
                        <a:t>ne</a:t>
                      </a:r>
                      <a:r>
                        <a:rPr lang="fr-FR" sz="1800" b="0" i="0" strike="noStrike" cap="none" spc="0" baseline="0">
                          <a:solidFill>
                            <a:srgbClr val="000000"/>
                          </a:solidFill>
                          <a:effectLst/>
                          <a:latin typeface="Century Gothic"/>
                          <a:ea typeface="Century Gothic" charset="0"/>
                          <a:cs typeface="Century Gothic"/>
                        </a:rPr>
                        <a:t> dispose </a:t>
                      </a:r>
                      <a:r>
                        <a:rPr lang="fr-FR" sz="1800" b="0" i="1" strike="noStrike" cap="none" spc="0" baseline="0">
                          <a:solidFill>
                            <a:srgbClr val="000000"/>
                          </a:solidFill>
                          <a:effectLst/>
                          <a:latin typeface="Century Gothic"/>
                          <a:ea typeface="Century Gothic" charset="0"/>
                          <a:cs typeface="Century Gothic"/>
                        </a:rPr>
                        <a:t>pas</a:t>
                      </a:r>
                      <a:r>
                        <a:rPr lang="fr-FR" sz="1800" b="0" i="0" strike="noStrike" cap="none" spc="0" baseline="0">
                          <a:solidFill>
                            <a:srgbClr val="000000"/>
                          </a:solidFill>
                          <a:effectLst/>
                          <a:latin typeface="Century Gothic"/>
                          <a:ea typeface="Century Gothic" charset="0"/>
                          <a:cs typeface="Century Gothic"/>
                        </a:rPr>
                        <a:t> des premiers soins ou du traitement nécessaires</a:t>
                      </a:r>
                      <a:endParaRPr lang="en-US" sz="1800"/>
                    </a:p>
                  </a:txBody>
                  <a:tcPr/>
                </a:tc>
                <a:tc>
                  <a:txBody>
                    <a:bodyPr/>
                    <a:lstStyle/>
                    <a:p>
                      <a:r>
                        <a:rPr lang="fr-FR" sz="1800" b="0" i="0" strike="noStrike" cap="none" spc="0" baseline="0" dirty="0">
                          <a:solidFill>
                            <a:srgbClr val="000000"/>
                          </a:solidFill>
                          <a:effectLst/>
                          <a:latin typeface="Century Gothic"/>
                          <a:ea typeface="Century Gothic" charset="0"/>
                          <a:cs typeface="Century Gothic"/>
                        </a:rPr>
                        <a:t>[</a:t>
                      </a:r>
                      <a:r>
                        <a:rPr lang="fr-FR" sz="1800" b="0" i="0" strike="noStrike" cap="none" spc="0" baseline="0" dirty="0">
                          <a:solidFill>
                            <a:srgbClr val="FF0000"/>
                          </a:solidFill>
                          <a:effectLst/>
                          <a:latin typeface="Century Gothic"/>
                          <a:ea typeface="Century Gothic" charset="0"/>
                          <a:cs typeface="Century Gothic"/>
                        </a:rPr>
                        <a:t>L’Agence de santé du </a:t>
                      </a:r>
                      <a:r>
                        <a:rPr lang="fr-FR" sz="1800" b="0" i="0" strike="noStrike" cap="none" spc="0" baseline="0" dirty="0" err="1">
                          <a:solidFill>
                            <a:srgbClr val="FF0000"/>
                          </a:solidFill>
                          <a:effectLst/>
                          <a:latin typeface="Century Gothic"/>
                          <a:ea typeface="Century Gothic" charset="0"/>
                          <a:cs typeface="Century Gothic"/>
                        </a:rPr>
                        <a:t>PoE</a:t>
                      </a:r>
                      <a:r>
                        <a:rPr lang="fr-FR" sz="1800" b="0" i="0" strike="noStrike" cap="none" spc="0" baseline="0" dirty="0">
                          <a:solidFill>
                            <a:srgbClr val="000000"/>
                          </a:solidFill>
                          <a:effectLst/>
                          <a:latin typeface="Century Gothic"/>
                          <a:ea typeface="Century Gothic" charset="0"/>
                          <a:cs typeface="Century Gothic"/>
                        </a:rPr>
                        <a:t>] dispose des premiers soins ou du traitement nécessaires au </a:t>
                      </a:r>
                      <a:r>
                        <a:rPr lang="fr-FR" sz="1800" b="0" i="0" strike="noStrike" cap="none" spc="0" baseline="0" dirty="0" err="1">
                          <a:solidFill>
                            <a:srgbClr val="000000"/>
                          </a:solidFill>
                          <a:effectLst/>
                          <a:latin typeface="Century Gothic"/>
                          <a:ea typeface="Century Gothic" charset="0"/>
                          <a:cs typeface="Century Gothic"/>
                        </a:rPr>
                        <a:t>PoE</a:t>
                      </a:r>
                      <a:r>
                        <a:rPr lang="fr-FR" sz="1800" b="0" i="0" strike="noStrike" cap="none" spc="0" baseline="0" dirty="0">
                          <a:solidFill>
                            <a:srgbClr val="000000"/>
                          </a:solidFill>
                          <a:effectLst/>
                          <a:latin typeface="Century Gothic"/>
                          <a:ea typeface="Century Gothic" charset="0"/>
                          <a:cs typeface="Century Gothic"/>
                        </a:rPr>
                        <a:t> </a:t>
                      </a:r>
                      <a:r>
                        <a:rPr lang="fr-FR" sz="1800" b="0" i="1" strike="noStrike" cap="none" spc="0" baseline="0" dirty="0">
                          <a:solidFill>
                            <a:srgbClr val="000000"/>
                          </a:solidFill>
                          <a:effectLst/>
                          <a:latin typeface="Century Gothic"/>
                          <a:ea typeface="Century Gothic" charset="0"/>
                          <a:cs typeface="Century Gothic"/>
                        </a:rPr>
                        <a:t>ou</a:t>
                      </a:r>
                      <a:r>
                        <a:rPr lang="fr-FR" sz="1800" b="0" i="0" strike="noStrike" cap="none" spc="0" baseline="0" dirty="0">
                          <a:solidFill>
                            <a:srgbClr val="000000"/>
                          </a:solidFill>
                          <a:effectLst/>
                          <a:latin typeface="Century Gothic"/>
                          <a:ea typeface="Century Gothic" charset="0"/>
                          <a:cs typeface="Century Gothic"/>
                        </a:rPr>
                        <a:t> la personne peut être soignée en dehors d’un établissement de santé</a:t>
                      </a:r>
                      <a:endParaRPr lang="en-US" sz="1800" dirty="0"/>
                    </a:p>
                  </a:txBody>
                  <a:tcPr/>
                </a:tc>
                <a:extLst>
                  <a:ext uri="{0D108BD9-81ED-4DB2-BD59-A6C34878D82A}">
                    <a16:rowId xmlns:a16="http://schemas.microsoft.com/office/drawing/2014/main" val="1771895554"/>
                  </a:ext>
                </a:extLst>
              </a:tr>
            </a:tbl>
          </a:graphicData>
        </a:graphic>
      </p:graphicFrame>
      <p:sp>
        <p:nvSpPr>
          <p:cNvPr id="4" name="Slide Number Placeholder 3"/>
          <p:cNvSpPr>
            <a:spLocks noGrp="1"/>
          </p:cNvSpPr>
          <p:nvPr>
            <p:ph type="sldNum" sz="quarter" idx="12"/>
          </p:nvPr>
        </p:nvSpPr>
        <p:spPr/>
        <p:txBody>
          <a:bodyPr/>
          <a:lstStyle/>
          <a:p>
            <a:fld id="{D57F1E4F-1CFF-5643-939E-217C01CDF565}" type="slidenum">
              <a:rPr lang="en-US" smtClean="0"/>
              <a:t>15</a:t>
            </a:fld>
            <a:endParaRPr lang="en-US"/>
          </a:p>
        </p:txBody>
      </p:sp>
      <p:sp>
        <p:nvSpPr>
          <p:cNvPr id="6" name="TextBox 5"/>
          <p:cNvSpPr txBox="1"/>
          <p:nvPr/>
        </p:nvSpPr>
        <p:spPr>
          <a:xfrm>
            <a:off x="374908" y="5904499"/>
            <a:ext cx="5520489" cy="584775"/>
          </a:xfrm>
          <a:prstGeom prst="rect">
            <a:avLst/>
          </a:prstGeom>
          <a:noFill/>
        </p:spPr>
        <p:txBody>
          <a:bodyPr wrap="square" rtlCol="0">
            <a:spAutoFit/>
          </a:bodyPr>
          <a:lstStyle/>
          <a:p>
            <a:pPr algn="ctr"/>
            <a:r>
              <a:rPr lang="fr-FR" sz="1600" b="0" i="0" strike="noStrike" cap="none" spc="0" baseline="0" dirty="0">
                <a:solidFill>
                  <a:srgbClr val="000000"/>
                </a:solidFill>
                <a:effectLst/>
                <a:latin typeface="Century Gothic"/>
                <a:ea typeface="Century Gothic" charset="0"/>
                <a:cs typeface="Century Gothic"/>
              </a:rPr>
              <a:t>Suivre le protocole d’orientation au </a:t>
            </a:r>
            <a:r>
              <a:rPr lang="fr-FR" sz="1600" b="0" i="0" strike="noStrike" cap="none" spc="0" baseline="0" dirty="0" err="1">
                <a:solidFill>
                  <a:srgbClr val="000000"/>
                </a:solidFill>
                <a:effectLst/>
                <a:latin typeface="Century Gothic"/>
                <a:ea typeface="Century Gothic" charset="0"/>
                <a:cs typeface="Century Gothic"/>
              </a:rPr>
              <a:t>PoE</a:t>
            </a:r>
            <a:r>
              <a:rPr lang="fr-FR" sz="1600" b="0" i="0" strike="noStrike" cap="none" spc="0" baseline="0" dirty="0">
                <a:solidFill>
                  <a:srgbClr val="000000"/>
                </a:solidFill>
                <a:effectLst/>
                <a:latin typeface="Century Gothic"/>
                <a:ea typeface="Century Gothic" charset="0"/>
                <a:cs typeface="Century Gothic"/>
              </a:rPr>
              <a:t> pour diriger</a:t>
            </a:r>
          </a:p>
          <a:p>
            <a:pPr algn="ctr"/>
            <a:r>
              <a:rPr lang="fr-FR" sz="1600" b="0" i="0" strike="noStrike" cap="none" spc="0" baseline="0" dirty="0">
                <a:solidFill>
                  <a:srgbClr val="000000"/>
                </a:solidFill>
                <a:effectLst/>
                <a:latin typeface="Century Gothic"/>
                <a:ea typeface="Century Gothic" charset="0"/>
                <a:cs typeface="Century Gothic"/>
              </a:rPr>
              <a:t>la personne vers un établissement de soins de santé </a:t>
            </a:r>
          </a:p>
        </p:txBody>
      </p:sp>
      <p:sp>
        <p:nvSpPr>
          <p:cNvPr id="7" name="TextBox 6"/>
          <p:cNvSpPr txBox="1"/>
          <p:nvPr/>
        </p:nvSpPr>
        <p:spPr>
          <a:xfrm>
            <a:off x="5929040" y="5886360"/>
            <a:ext cx="6266090" cy="830997"/>
          </a:xfrm>
          <a:prstGeom prst="rect">
            <a:avLst/>
          </a:prstGeom>
          <a:noFill/>
        </p:spPr>
        <p:txBody>
          <a:bodyPr wrap="square" rtlCol="0">
            <a:spAutoFit/>
          </a:bodyPr>
          <a:lstStyle/>
          <a:p>
            <a:pPr algn="ctr"/>
            <a:r>
              <a:rPr lang="fr-FR" sz="1600" b="0" i="0" strike="noStrike" cap="none" spc="0" baseline="0" dirty="0">
                <a:solidFill>
                  <a:srgbClr val="000000"/>
                </a:solidFill>
                <a:effectLst/>
                <a:latin typeface="Century Gothic"/>
                <a:ea typeface="Century Gothic" charset="0"/>
                <a:cs typeface="Century Gothic"/>
              </a:rPr>
              <a:t>Donner des conseils de santé pertinents à la personne et lui fournir le numéro de téléphone de </a:t>
            </a:r>
            <a:br>
              <a:rPr lang="fr-FR" sz="1600" b="0" i="0" strike="noStrike" cap="none" spc="0" baseline="0" dirty="0">
                <a:solidFill>
                  <a:srgbClr val="000000"/>
                </a:solidFill>
                <a:effectLst/>
                <a:latin typeface="Century Gothic"/>
                <a:ea typeface="Century Gothic" charset="0"/>
                <a:cs typeface="Century Gothic"/>
              </a:rPr>
            </a:br>
            <a:r>
              <a:rPr lang="fr-FR" sz="1600" b="0" i="0" strike="noStrike" cap="none" spc="0" baseline="0" dirty="0">
                <a:solidFill>
                  <a:srgbClr val="000000"/>
                </a:solidFill>
                <a:effectLst/>
                <a:latin typeface="Century Gothic"/>
                <a:ea typeface="Century Gothic" charset="0"/>
                <a:cs typeface="Century Gothic"/>
              </a:rPr>
              <a:t>[</a:t>
            </a:r>
            <a:r>
              <a:rPr lang="fr-FR" sz="1600" b="0" i="0" strike="noStrike" cap="none" spc="0" baseline="0" dirty="0">
                <a:solidFill>
                  <a:srgbClr val="FF0000"/>
                </a:solidFill>
                <a:effectLst/>
                <a:latin typeface="Century Gothic"/>
                <a:ea typeface="Century Gothic" charset="0"/>
                <a:cs typeface="Century Gothic"/>
              </a:rPr>
              <a:t>l’Agence de santé au </a:t>
            </a:r>
            <a:r>
              <a:rPr lang="fr-FR" sz="1600" b="0" i="0" strike="noStrike" cap="none" spc="0" baseline="0" dirty="0" err="1">
                <a:solidFill>
                  <a:srgbClr val="FF0000"/>
                </a:solidFill>
                <a:effectLst/>
                <a:latin typeface="Century Gothic"/>
                <a:ea typeface="Century Gothic" charset="0"/>
                <a:cs typeface="Century Gothic"/>
              </a:rPr>
              <a:t>PoE</a:t>
            </a:r>
            <a:r>
              <a:rPr lang="fr-FR" sz="1600" b="0" i="0" strike="noStrike" cap="none" spc="0" baseline="0" dirty="0">
                <a:solidFill>
                  <a:srgbClr val="000000"/>
                </a:solidFill>
                <a:effectLst/>
                <a:latin typeface="Century Gothic"/>
                <a:ea typeface="Century Gothic" charset="0"/>
                <a:cs typeface="Century Gothic"/>
              </a:rPr>
              <a:t>] pour le suivi</a:t>
            </a:r>
          </a:p>
        </p:txBody>
      </p:sp>
      <p:sp>
        <p:nvSpPr>
          <p:cNvPr id="10" name="Down Arrow 9"/>
          <p:cNvSpPr/>
          <p:nvPr/>
        </p:nvSpPr>
        <p:spPr>
          <a:xfrm>
            <a:off x="2669856" y="5151377"/>
            <a:ext cx="371475" cy="74403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a:off x="8743949" y="5182533"/>
            <a:ext cx="371475" cy="74403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930658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Considération pour l’orientation vers un établissement de soins de santé</a:t>
            </a:r>
          </a:p>
        </p:txBody>
      </p:sp>
      <p:sp>
        <p:nvSpPr>
          <p:cNvPr id="3" name="Content Placeholder 2"/>
          <p:cNvSpPr>
            <a:spLocks noGrp="1"/>
          </p:cNvSpPr>
          <p:nvPr>
            <p:ph idx="1"/>
          </p:nvPr>
        </p:nvSpPr>
        <p:spPr>
          <a:xfrm>
            <a:off x="263769" y="2334160"/>
            <a:ext cx="6966950" cy="3963769"/>
          </a:xfrm>
        </p:spPr>
        <p:txBody>
          <a:bodyPr>
            <a:noAutofit/>
          </a:bodyPr>
          <a:lstStyle/>
          <a:p>
            <a:r>
              <a:rPr lang="fr-FR" b="0" i="0" strike="noStrike" cap="none" spc="0" baseline="0" dirty="0">
                <a:solidFill>
                  <a:srgbClr val="404040"/>
                </a:solidFill>
                <a:effectLst/>
                <a:latin typeface="Century Gothic"/>
                <a:ea typeface="Century Gothic" charset="0"/>
                <a:cs typeface="Century Gothic"/>
              </a:rPr>
              <a:t>Notifier l’équipe incendie et sauvetage/ambulance par téléphone</a:t>
            </a:r>
          </a:p>
          <a:p>
            <a:r>
              <a:rPr lang="fr-FR" b="0" i="0" strike="noStrike" cap="none" spc="0" baseline="0" dirty="0">
                <a:solidFill>
                  <a:srgbClr val="404040"/>
                </a:solidFill>
                <a:effectLst/>
                <a:latin typeface="Century Gothic"/>
                <a:ea typeface="Century Gothic" charset="0"/>
                <a:cs typeface="Century Gothic"/>
              </a:rPr>
              <a:t>Veiller à ce que la zone autour de la personne malade soit bouclée (si la personne se trouve dans un lieu public)</a:t>
            </a:r>
          </a:p>
          <a:p>
            <a:r>
              <a:rPr lang="fr-FR" b="0" i="0" strike="noStrike" cap="none" spc="0" baseline="0" dirty="0">
                <a:solidFill>
                  <a:srgbClr val="404040"/>
                </a:solidFill>
                <a:effectLst/>
                <a:latin typeface="Century Gothic"/>
                <a:ea typeface="Century Gothic" charset="0"/>
                <a:cs typeface="Century Gothic"/>
              </a:rPr>
              <a:t>Utiliser le temps d’attente avant l’arrivée de </a:t>
            </a:r>
            <a:r>
              <a:rPr lang="fr-FR" b="0" i="0" strike="noStrike" cap="none" spc="0" baseline="0" dirty="0">
                <a:solidFill>
                  <a:srgbClr val="000000"/>
                </a:solidFill>
                <a:effectLst/>
                <a:latin typeface="Century Gothic"/>
                <a:ea typeface="Century Gothic" charset="0"/>
                <a:cs typeface="Century Gothic"/>
              </a:rPr>
              <a:t>l’ambulance/le véhicule de transport pour recueillir des informations supplémentaires</a:t>
            </a:r>
          </a:p>
          <a:p>
            <a:r>
              <a:rPr lang="fr-FR" b="0" i="0" strike="noStrike" cap="none" spc="0" baseline="0" dirty="0">
                <a:solidFill>
                  <a:srgbClr val="000000"/>
                </a:solidFill>
                <a:effectLst/>
                <a:latin typeface="Century Gothic"/>
                <a:ea typeface="Century Gothic" charset="0"/>
                <a:cs typeface="Century Gothic"/>
              </a:rPr>
              <a:t>Faire une copie du formulaire d’évaluation des risques</a:t>
            </a:r>
          </a:p>
          <a:p>
            <a:r>
              <a:rPr lang="fr-FR" b="0" i="0" strike="noStrike" cap="none" spc="0" baseline="0" dirty="0">
                <a:solidFill>
                  <a:srgbClr val="000000"/>
                </a:solidFill>
                <a:effectLst/>
                <a:latin typeface="Century Gothic"/>
                <a:ea typeface="Century Gothic" charset="0"/>
                <a:cs typeface="Century Gothic"/>
              </a:rPr>
              <a:t>Fournir une copie du formulaire d’évaluation des risques à l’ambulance/</a:t>
            </a:r>
            <a:r>
              <a:rPr lang="fr-FR" b="0" i="0" strike="sngStrike" cap="none" spc="0" baseline="0" dirty="0">
                <a:solidFill>
                  <a:srgbClr val="000000"/>
                </a:solidFill>
                <a:effectLst/>
                <a:latin typeface="Century Gothic"/>
                <a:ea typeface="Century Gothic" charset="0"/>
                <a:cs typeface="Century Gothic"/>
              </a:rPr>
              <a:t> </a:t>
            </a:r>
            <a:r>
              <a:rPr lang="fr-FR" b="0" i="0" strike="noStrike" cap="none" spc="0" baseline="0" dirty="0">
                <a:solidFill>
                  <a:srgbClr val="000000"/>
                </a:solidFill>
                <a:effectLst/>
                <a:latin typeface="Century Gothic"/>
                <a:ea typeface="Century Gothic" charset="0"/>
                <a:cs typeface="Century Gothic"/>
              </a:rPr>
              <a:t>au véhicule de transport à son arrivée à remettre à l’établissement de santé </a:t>
            </a:r>
          </a:p>
          <a:p>
            <a:r>
              <a:rPr lang="fr-FR" b="0" i="0" strike="noStrike" cap="none" spc="0" baseline="0" dirty="0">
                <a:solidFill>
                  <a:srgbClr val="404040"/>
                </a:solidFill>
                <a:effectLst/>
                <a:latin typeface="Century Gothic"/>
                <a:ea typeface="Century Gothic" charset="0"/>
                <a:cs typeface="Century Gothic"/>
              </a:rPr>
              <a:t>Veiller à ce que les ambulanciers et brancardiers portent un EPI approprié.</a:t>
            </a:r>
          </a:p>
        </p:txBody>
      </p:sp>
      <p:sp>
        <p:nvSpPr>
          <p:cNvPr id="4" name="Slide Number Placeholder 3"/>
          <p:cNvSpPr>
            <a:spLocks noGrp="1"/>
          </p:cNvSpPr>
          <p:nvPr>
            <p:ph type="sldNum" sz="quarter" idx="12"/>
          </p:nvPr>
        </p:nvSpPr>
        <p:spPr/>
        <p:txBody>
          <a:bodyPr/>
          <a:lstStyle/>
          <a:p>
            <a:fld id="{D57F1E4F-1CFF-5643-939E-217C01CDF565}" type="slidenum">
              <a:rPr lang="en-US" smtClean="0"/>
              <a:t>16</a:t>
            </a:fld>
            <a:endParaRPr lang="en-US"/>
          </a:p>
        </p:txBody>
      </p:sp>
      <p:pic>
        <p:nvPicPr>
          <p:cNvPr id="7" name="Picture 6" descr="File:NETS Ambulance for Emergency Intensive Care for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5240" y="2603500"/>
            <a:ext cx="3993173" cy="2491740"/>
          </a:xfrm>
          <a:prstGeom prst="rect">
            <a:avLst/>
          </a:prstGeom>
        </p:spPr>
      </p:pic>
      <p:sp>
        <p:nvSpPr>
          <p:cNvPr id="8" name="TextBox 7"/>
          <p:cNvSpPr txBox="1"/>
          <p:nvPr/>
        </p:nvSpPr>
        <p:spPr>
          <a:xfrm>
            <a:off x="7510336" y="5095240"/>
            <a:ext cx="3929146" cy="640720"/>
          </a:xfrm>
          <a:prstGeom prst="rect">
            <a:avLst/>
          </a:prstGeom>
          <a:noFill/>
        </p:spPr>
        <p:txBody>
          <a:bodyPr wrap="square" rtlCol="0">
            <a:spAutoFit/>
          </a:bodyPr>
          <a:lstStyle/>
          <a:p>
            <a:pPr algn="ctr"/>
            <a:r>
              <a:rPr lang="fr-FR" sz="1800" b="0" i="0" strike="noStrike" cap="none" spc="0" baseline="0">
                <a:solidFill>
                  <a:srgbClr val="FF0000"/>
                </a:solidFill>
                <a:effectLst/>
                <a:latin typeface="Century Gothic"/>
                <a:ea typeface="Century Gothic" charset="0"/>
                <a:cs typeface="Century Gothic"/>
              </a:rPr>
              <a:t>Exemples de photos ; mise à jour avec des photos spécifiques au pays</a:t>
            </a:r>
          </a:p>
        </p:txBody>
      </p:sp>
    </p:spTree>
    <p:extLst>
      <p:ext uri="{BB962C8B-B14F-4D97-AF65-F5344CB8AC3E}">
        <p14:creationId xmlns:p14="http://schemas.microsoft.com/office/powerpoint/2010/main" val="269550551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200" b="0" i="0" strike="noStrike" cap="none" spc="0" baseline="0" dirty="0">
                <a:solidFill>
                  <a:srgbClr val="EBEBEB"/>
                </a:solidFill>
                <a:effectLst/>
                <a:latin typeface="Century Gothic"/>
                <a:ea typeface="Century Gothic" charset="0"/>
                <a:cs typeface="Century Gothic"/>
              </a:rPr>
              <a:t>Que se passe-t-il </a:t>
            </a:r>
            <a:r>
              <a:rPr lang="fr-FR" sz="3200" b="1" i="0" strike="noStrike" cap="none" spc="0" baseline="0" dirty="0">
                <a:solidFill>
                  <a:srgbClr val="EBEBEB"/>
                </a:solidFill>
                <a:effectLst/>
                <a:latin typeface="Century Gothic"/>
                <a:ea typeface="Century Gothic" charset="0"/>
                <a:cs typeface="Century Gothic"/>
              </a:rPr>
              <a:t>après</a:t>
            </a:r>
            <a:r>
              <a:rPr lang="fr-FR" sz="3200" b="0" i="0" strike="noStrike" cap="none" spc="0" baseline="0" dirty="0">
                <a:solidFill>
                  <a:srgbClr val="EBEBEB"/>
                </a:solidFill>
                <a:effectLst/>
                <a:latin typeface="Century Gothic"/>
                <a:ea typeface="Century Gothic" charset="0"/>
                <a:cs typeface="Century Gothic"/>
              </a:rPr>
              <a:t> l’orientation d’une personne vers un établissement de santé ?</a:t>
            </a:r>
          </a:p>
        </p:txBody>
      </p:sp>
      <p:sp>
        <p:nvSpPr>
          <p:cNvPr id="3" name="Content Placeholder 2"/>
          <p:cNvSpPr>
            <a:spLocks noGrp="1"/>
          </p:cNvSpPr>
          <p:nvPr>
            <p:ph idx="1"/>
          </p:nvPr>
        </p:nvSpPr>
        <p:spPr>
          <a:xfrm>
            <a:off x="4167554" y="2603500"/>
            <a:ext cx="7877908" cy="3416300"/>
          </a:xfrm>
        </p:spPr>
        <p:txBody>
          <a:bodyPr>
            <a:noAutofit/>
          </a:bodyPr>
          <a:lstStyle/>
          <a:p>
            <a:r>
              <a:rPr lang="fr-FR" sz="2400" b="0" i="0" strike="noStrike" cap="none" spc="0" baseline="0">
                <a:solidFill>
                  <a:srgbClr val="404040"/>
                </a:solidFill>
                <a:effectLst/>
                <a:latin typeface="Century Gothic"/>
                <a:ea typeface="Century Gothic" charset="0"/>
                <a:cs typeface="Century Gothic"/>
              </a:rPr>
              <a:t>Considérations pour le PoE</a:t>
            </a:r>
          </a:p>
          <a:p>
            <a:pPr lvl="1"/>
            <a:r>
              <a:rPr lang="fr-FR" sz="2000" b="0" i="0" strike="noStrike" cap="none" spc="0" baseline="0">
                <a:solidFill>
                  <a:srgbClr val="404040"/>
                </a:solidFill>
                <a:effectLst/>
                <a:latin typeface="Century Gothic"/>
                <a:ea typeface="Century Gothic" charset="0"/>
                <a:cs typeface="Century Gothic"/>
              </a:rPr>
              <a:t>Procéder au suivi avec l’établissement de soins de santé d’orientation pour établir un contact afin de communiquer sur l’état de la personne</a:t>
            </a:r>
          </a:p>
          <a:p>
            <a:pPr lvl="1"/>
            <a:r>
              <a:rPr lang="fr-FR" sz="2000" b="0" i="0" strike="noStrike" cap="none" spc="0" baseline="0">
                <a:solidFill>
                  <a:srgbClr val="404040"/>
                </a:solidFill>
                <a:effectLst/>
                <a:latin typeface="Century Gothic"/>
                <a:ea typeface="Century Gothic" charset="0"/>
                <a:cs typeface="Century Gothic"/>
              </a:rPr>
              <a:t>L’établissement d’orientation peut vous demander des informations supplémentaires</a:t>
            </a:r>
          </a:p>
          <a:p>
            <a:pPr lvl="1"/>
            <a:r>
              <a:rPr lang="fr-FR" sz="2000" b="0" i="0" strike="noStrike" cap="none" spc="0" baseline="0">
                <a:solidFill>
                  <a:srgbClr val="404040"/>
                </a:solidFill>
                <a:effectLst/>
                <a:latin typeface="Century Gothic"/>
                <a:ea typeface="Century Gothic" charset="0"/>
                <a:cs typeface="Century Gothic"/>
              </a:rPr>
              <a:t>Signaler à [remplir </a:t>
            </a:r>
            <a:r>
              <a:rPr lang="fr-FR" sz="2000" b="0" i="0" strike="noStrike" cap="none" spc="0" baseline="0">
                <a:solidFill>
                  <a:srgbClr val="FF0000"/>
                </a:solidFill>
                <a:effectLst/>
                <a:latin typeface="Century Gothic"/>
                <a:ea typeface="Century Gothic" charset="0"/>
                <a:cs typeface="Century Gothic"/>
              </a:rPr>
              <a:t>avec l’agence/la personne appropriée</a:t>
            </a:r>
            <a:r>
              <a:rPr lang="fr-FR" sz="2000" b="0" i="0" strike="noStrike" cap="none" spc="0" baseline="0">
                <a:solidFill>
                  <a:srgbClr val="404040"/>
                </a:solidFill>
                <a:effectLst/>
                <a:latin typeface="Century Gothic"/>
                <a:ea typeface="Century Gothic" charset="0"/>
                <a:cs typeface="Century Gothic"/>
              </a:rPr>
              <a:t>] au sein de votre réseau de surveillance</a:t>
            </a:r>
          </a:p>
          <a:p>
            <a:pPr lvl="1"/>
            <a:r>
              <a:rPr lang="fr-FR" sz="2000" b="0" i="0" strike="noStrike" cap="none" spc="0" baseline="0">
                <a:solidFill>
                  <a:srgbClr val="404040"/>
                </a:solidFill>
                <a:effectLst/>
                <a:latin typeface="Century Gothic"/>
                <a:ea typeface="Century Gothic" charset="0"/>
                <a:cs typeface="Century Gothic"/>
              </a:rPr>
              <a:t>Documenter les employés du PoE qui ont été exposés à la personne malade</a:t>
            </a:r>
          </a:p>
          <a:p>
            <a:pPr lvl="2"/>
            <a:r>
              <a:rPr lang="fr-FR" sz="1800" b="0" i="0" strike="noStrike" cap="none" spc="0" baseline="0">
                <a:solidFill>
                  <a:srgbClr val="404040"/>
                </a:solidFill>
                <a:effectLst/>
                <a:latin typeface="Century Gothic"/>
                <a:ea typeface="Century Gothic" charset="0"/>
                <a:cs typeface="Century Gothic"/>
              </a:rPr>
              <a:t>Indiquer s’ils ont utilisé un EPI ou non</a:t>
            </a:r>
          </a:p>
          <a:p>
            <a:pPr lvl="1"/>
            <a:endParaRPr lang="en-US" sz="2000"/>
          </a:p>
        </p:txBody>
      </p:sp>
      <p:sp>
        <p:nvSpPr>
          <p:cNvPr id="4" name="Slide Number Placeholder 3"/>
          <p:cNvSpPr>
            <a:spLocks noGrp="1"/>
          </p:cNvSpPr>
          <p:nvPr>
            <p:ph type="sldNum" sz="quarter" idx="12"/>
          </p:nvPr>
        </p:nvSpPr>
        <p:spPr/>
        <p:txBody>
          <a:bodyPr/>
          <a:lstStyle/>
          <a:p>
            <a:fld id="{D57F1E4F-1CFF-5643-939E-217C01CDF565}" type="slidenum">
              <a:rPr lang="en-US" smtClean="0"/>
              <a:t>17</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03500"/>
            <a:ext cx="4366505" cy="2437130"/>
          </a:xfrm>
          <a:prstGeom prst="rect">
            <a:avLst/>
          </a:prstGeom>
        </p:spPr>
      </p:pic>
    </p:spTree>
    <p:extLst>
      <p:ext uri="{BB962C8B-B14F-4D97-AF65-F5344CB8AC3E}">
        <p14:creationId xmlns:p14="http://schemas.microsoft.com/office/powerpoint/2010/main" val="168177667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FB41D39-9DC9-4859-97ED-0B727D031FDE}"/>
              </a:ext>
            </a:extLst>
          </p:cNvPr>
          <p:cNvPicPr>
            <a:picLocks noChangeAspect="1"/>
          </p:cNvPicPr>
          <p:nvPr/>
        </p:nvPicPr>
        <p:blipFill>
          <a:blip r:embed="rId2"/>
          <a:stretch>
            <a:fillRect/>
          </a:stretch>
        </p:blipFill>
        <p:spPr>
          <a:xfrm>
            <a:off x="153910" y="159653"/>
            <a:ext cx="5153020" cy="6698347"/>
          </a:xfrm>
          <a:prstGeom prst="rect">
            <a:avLst/>
          </a:prstGeom>
        </p:spPr>
      </p:pic>
      <p:sp>
        <p:nvSpPr>
          <p:cNvPr id="2" name="Title 1"/>
          <p:cNvSpPr>
            <a:spLocks noGrp="1"/>
          </p:cNvSpPr>
          <p:nvPr>
            <p:ph type="title"/>
          </p:nvPr>
        </p:nvSpPr>
        <p:spPr>
          <a:xfrm>
            <a:off x="5640434" y="945093"/>
            <a:ext cx="4816881" cy="706964"/>
          </a:xfrm>
        </p:spPr>
        <p:txBody>
          <a:bodyPr/>
          <a:lstStyle/>
          <a:p>
            <a:r>
              <a:rPr lang="fr-FR" sz="3600" b="0" i="0" strike="noStrike" cap="none" spc="0" baseline="0">
                <a:solidFill>
                  <a:srgbClr val="EBEBEB"/>
                </a:solidFill>
                <a:effectLst/>
                <a:latin typeface="Century Gothic"/>
                <a:ea typeface="Century Gothic" charset="0"/>
                <a:cs typeface="Century Gothic"/>
              </a:rPr>
              <a:t>Tout rassembler</a:t>
            </a:r>
          </a:p>
        </p:txBody>
      </p:sp>
      <p:sp>
        <p:nvSpPr>
          <p:cNvPr id="4" name="Slide Number Placeholder 3"/>
          <p:cNvSpPr>
            <a:spLocks noGrp="1"/>
          </p:cNvSpPr>
          <p:nvPr>
            <p:ph type="sldNum" sz="quarter" idx="12"/>
          </p:nvPr>
        </p:nvSpPr>
        <p:spPr/>
        <p:txBody>
          <a:bodyPr/>
          <a:lstStyle/>
          <a:p>
            <a:fld id="{D57F1E4F-1CFF-5643-939E-217C01CDF565}" type="slidenum">
              <a:rPr lang="en-US" smtClean="0"/>
              <a:t>18</a:t>
            </a:fld>
            <a:endParaRPr lang="en-US"/>
          </a:p>
        </p:txBody>
      </p:sp>
      <p:sp>
        <p:nvSpPr>
          <p:cNvPr id="6" name="Content Placeholder 2"/>
          <p:cNvSpPr>
            <a:spLocks noGrp="1"/>
          </p:cNvSpPr>
          <p:nvPr>
            <p:ph idx="1"/>
          </p:nvPr>
        </p:nvSpPr>
        <p:spPr>
          <a:xfrm>
            <a:off x="5743576" y="2546350"/>
            <a:ext cx="5743574" cy="3416300"/>
          </a:xfrm>
        </p:spPr>
        <p:txBody>
          <a:bodyPr>
            <a:normAutofit/>
          </a:bodyPr>
          <a:lstStyle/>
          <a:p>
            <a:r>
              <a:rPr lang="fr-FR" sz="2000" b="0" i="0" strike="noStrike" cap="none" spc="0" baseline="0">
                <a:solidFill>
                  <a:srgbClr val="404040"/>
                </a:solidFill>
                <a:effectLst/>
                <a:latin typeface="Century Gothic"/>
                <a:ea typeface="Century Gothic" charset="0"/>
                <a:cs typeface="Century Gothic"/>
              </a:rPr>
              <a:t>Chaque étape à laquelle il est fait référence aujourd’hui est répertoriée sur ce modèle de POS</a:t>
            </a:r>
          </a:p>
          <a:p>
            <a:r>
              <a:rPr lang="fr-FR" sz="2000" b="0" i="0" strike="noStrike" cap="none" spc="0" baseline="0">
                <a:solidFill>
                  <a:srgbClr val="404040"/>
                </a:solidFill>
                <a:effectLst/>
                <a:latin typeface="Century Gothic"/>
                <a:ea typeface="Century Gothic" charset="0"/>
                <a:cs typeface="Century Gothic"/>
              </a:rPr>
              <a:t>Consulter la POS dans votre dossier de participant</a:t>
            </a:r>
          </a:p>
        </p:txBody>
      </p:sp>
      <p:sp>
        <p:nvSpPr>
          <p:cNvPr id="3" name="TextBox 2">
            <a:extLst>
              <a:ext uri="{FF2B5EF4-FFF2-40B4-BE49-F238E27FC236}">
                <a16:creationId xmlns:a16="http://schemas.microsoft.com/office/drawing/2014/main" id="{0348EA9A-DA68-4C8D-B2FB-5315A42299D5}"/>
              </a:ext>
            </a:extLst>
          </p:cNvPr>
          <p:cNvSpPr txBox="1"/>
          <p:nvPr/>
        </p:nvSpPr>
        <p:spPr>
          <a:xfrm>
            <a:off x="1197065" y="513566"/>
            <a:ext cx="3071946" cy="915314"/>
          </a:xfrm>
          <a:prstGeom prst="rect">
            <a:avLst/>
          </a:prstGeom>
          <a:noFill/>
        </p:spPr>
        <p:txBody>
          <a:bodyPr wrap="square" rtlCol="0">
            <a:spAutoFit/>
          </a:bodyPr>
          <a:lstStyle/>
          <a:p>
            <a:pPr algn="ctr"/>
            <a:r>
              <a:rPr lang="fr-FR" sz="1800" b="1" i="0" strike="noStrike" cap="none" spc="0" baseline="0">
                <a:solidFill>
                  <a:srgbClr val="FF0000"/>
                </a:solidFill>
                <a:effectLst/>
                <a:latin typeface="Century Gothic"/>
                <a:ea typeface="Century Gothic" charset="0"/>
                <a:cs typeface="Century Gothic"/>
              </a:rPr>
              <a:t>EXEMPLE. REMPLACER PAR UNE POS SPÉCIFIQUE À UN PoE</a:t>
            </a:r>
          </a:p>
        </p:txBody>
      </p:sp>
    </p:spTree>
    <p:extLst>
      <p:ext uri="{BB962C8B-B14F-4D97-AF65-F5344CB8AC3E}">
        <p14:creationId xmlns:p14="http://schemas.microsoft.com/office/powerpoint/2010/main" val="348974497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4000" b="0" i="0" strike="noStrike" cap="none" spc="0" baseline="0">
                <a:solidFill>
                  <a:srgbClr val="EBEBEB"/>
                </a:solidFill>
                <a:effectLst/>
                <a:latin typeface="Century Gothic"/>
                <a:ea typeface="Century Gothic" charset="0"/>
                <a:cs typeface="Century Gothic"/>
              </a:rPr>
              <a:t>Appliquons ce que vous savez !</a:t>
            </a:r>
          </a:p>
        </p:txBody>
      </p:sp>
      <p:sp>
        <p:nvSpPr>
          <p:cNvPr id="3" name="Text Placeholder 2">
            <a:extLst>
              <a:ext uri="{FF2B5EF4-FFF2-40B4-BE49-F238E27FC236}">
                <a16:creationId xmlns:a16="http://schemas.microsoft.com/office/drawing/2014/main" id="{E28FB5A7-6D0E-4CC7-84D0-7B502B4E8F31}"/>
              </a:ext>
            </a:extLst>
          </p:cNvPr>
          <p:cNvSpPr>
            <a:spLocks noGrp="1"/>
          </p:cNvSpPr>
          <p:nvPr>
            <p:ph type="body" idx="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t>19</a:t>
            </a:fld>
            <a:endParaRPr lang="en-US"/>
          </a:p>
        </p:txBody>
      </p:sp>
      <p:sp>
        <p:nvSpPr>
          <p:cNvPr id="6" name="Content Placeholder 2"/>
          <p:cNvSpPr txBox="1"/>
          <p:nvPr/>
        </p:nvSpPr>
        <p:spPr>
          <a:xfrm>
            <a:off x="1154953" y="2740660"/>
            <a:ext cx="10035784" cy="3416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0" indent="0">
              <a:buNone/>
            </a:pPr>
            <a:endParaRPr lang="en-US" sz="2000">
              <a:solidFill>
                <a:srgbClr val="FF0000"/>
              </a:solidFill>
            </a:endParaRPr>
          </a:p>
        </p:txBody>
      </p:sp>
    </p:spTree>
    <p:extLst>
      <p:ext uri="{BB962C8B-B14F-4D97-AF65-F5344CB8AC3E}">
        <p14:creationId xmlns:p14="http://schemas.microsoft.com/office/powerpoint/2010/main" val="212243938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Objectifs d’apprentissage</a:t>
            </a:r>
          </a:p>
        </p:txBody>
      </p:sp>
      <p:sp>
        <p:nvSpPr>
          <p:cNvPr id="4" name="Slide Number Placeholder 3"/>
          <p:cNvSpPr>
            <a:spLocks noGrp="1"/>
          </p:cNvSpPr>
          <p:nvPr>
            <p:ph type="sldNum" sz="quarter" idx="12"/>
          </p:nvPr>
        </p:nvSpPr>
        <p:spPr/>
        <p:txBody>
          <a:bodyPr/>
          <a:lstStyle/>
          <a:p>
            <a:fld id="{D57F1E4F-1CFF-5643-939E-217C01CDF565}" type="slidenum">
              <a:rPr lang="en-US" smtClean="0"/>
              <a:t>2</a:t>
            </a:fld>
            <a:endParaRPr lang="en-US"/>
          </a:p>
        </p:txBody>
      </p:sp>
      <p:sp>
        <p:nvSpPr>
          <p:cNvPr id="5" name="Content Placeholder 4"/>
          <p:cNvSpPr>
            <a:spLocks noGrp="1"/>
          </p:cNvSpPr>
          <p:nvPr>
            <p:ph idx="1"/>
          </p:nvPr>
        </p:nvSpPr>
        <p:spPr>
          <a:xfrm>
            <a:off x="719528" y="2603500"/>
            <a:ext cx="10471211" cy="3416300"/>
          </a:xfrm>
        </p:spPr>
        <p:txBody>
          <a:bodyPr>
            <a:normAutofit/>
          </a:bodyPr>
          <a:lstStyle/>
          <a:p>
            <a:r>
              <a:rPr lang="fr-FR" sz="2000" b="0" i="0" strike="noStrike" cap="none" spc="0" baseline="0">
                <a:solidFill>
                  <a:srgbClr val="404040"/>
                </a:solidFill>
                <a:effectLst/>
                <a:latin typeface="Century Gothic"/>
                <a:ea typeface="Century Gothic" charset="0"/>
                <a:cs typeface="Century Gothic"/>
              </a:rPr>
              <a:t>Apprendre comment effectuer la deuxième moitié d’une évaluation des risques d’un voyageur malade</a:t>
            </a:r>
          </a:p>
          <a:p>
            <a:pPr lvl="1"/>
            <a:r>
              <a:rPr lang="fr-FR" sz="1800" b="0" i="0" strike="noStrike" cap="none" spc="0" baseline="0">
                <a:solidFill>
                  <a:srgbClr val="000000"/>
                </a:solidFill>
                <a:effectLst/>
                <a:latin typeface="Century Gothic"/>
                <a:ea typeface="Century Gothic" charset="0"/>
                <a:cs typeface="Century Gothic"/>
              </a:rPr>
              <a:t>Déterminer un diagnostic clinique suspecté</a:t>
            </a:r>
          </a:p>
          <a:p>
            <a:pPr lvl="1"/>
            <a:r>
              <a:rPr lang="fr-FR" sz="1800" b="0" i="0" strike="noStrike" cap="none" spc="0" baseline="0">
                <a:solidFill>
                  <a:srgbClr val="404040"/>
                </a:solidFill>
                <a:effectLst/>
                <a:latin typeface="Century Gothic"/>
                <a:ea typeface="Century Gothic" charset="0"/>
                <a:cs typeface="Century Gothic"/>
              </a:rPr>
              <a:t>Décider d’</a:t>
            </a:r>
            <a:r>
              <a:rPr lang="fr-FR" sz="1800" b="0" i="0" strike="noStrike" cap="none" spc="0" baseline="0">
                <a:solidFill>
                  <a:srgbClr val="000000"/>
                </a:solidFill>
                <a:effectLst/>
                <a:latin typeface="Century Gothic"/>
                <a:ea typeface="Century Gothic" charset="0"/>
                <a:cs typeface="Century Gothic"/>
              </a:rPr>
              <a:t>orienter un voyageur malade vers </a:t>
            </a:r>
            <a:r>
              <a:rPr lang="fr-FR" sz="1800" b="0" i="0" strike="noStrike" cap="none" spc="0" baseline="0">
                <a:solidFill>
                  <a:srgbClr val="404040"/>
                </a:solidFill>
                <a:effectLst/>
                <a:latin typeface="Century Gothic"/>
                <a:ea typeface="Century Gothic" charset="0"/>
                <a:cs typeface="Century Gothic"/>
              </a:rPr>
              <a:t>un établissement de santé ou lui permettre de poursuivre son voyage</a:t>
            </a:r>
          </a:p>
          <a:p>
            <a:pPr lvl="1"/>
            <a:r>
              <a:rPr lang="fr-FR" sz="1800" b="0" i="0" strike="noStrike" cap="none" spc="0" baseline="0">
                <a:solidFill>
                  <a:srgbClr val="000000"/>
                </a:solidFill>
                <a:effectLst/>
                <a:latin typeface="Century Gothic"/>
                <a:ea typeface="Century Gothic" charset="0"/>
                <a:cs typeface="Century Gothic"/>
              </a:rPr>
              <a:t>Orienter le voyageur malade vers un établissement </a:t>
            </a:r>
            <a:r>
              <a:rPr lang="fr-FR" sz="1800" b="0" i="0" strike="noStrike" cap="none" spc="0" baseline="0">
                <a:solidFill>
                  <a:srgbClr val="404040"/>
                </a:solidFill>
                <a:effectLst/>
                <a:latin typeface="Century Gothic"/>
                <a:ea typeface="Century Gothic" charset="0"/>
                <a:cs typeface="Century Gothic"/>
              </a:rPr>
              <a:t>de santé, si nécessaire</a:t>
            </a:r>
          </a:p>
          <a:p>
            <a:pPr lvl="1"/>
            <a:r>
              <a:rPr lang="fr-FR" sz="1800" b="0" i="0" strike="noStrike" cap="none" spc="0" baseline="0">
                <a:solidFill>
                  <a:srgbClr val="404040"/>
                </a:solidFill>
                <a:effectLst/>
                <a:latin typeface="Century Gothic"/>
                <a:ea typeface="Century Gothic" charset="0"/>
                <a:cs typeface="Century Gothic"/>
              </a:rPr>
              <a:t>Étapes de suivi après l’orientation d’un </a:t>
            </a:r>
            <a:r>
              <a:rPr lang="fr-FR" sz="1800" b="0" i="0" strike="noStrike" cap="none" spc="0" baseline="0">
                <a:solidFill>
                  <a:srgbClr val="000000"/>
                </a:solidFill>
                <a:effectLst/>
                <a:latin typeface="Century Gothic"/>
                <a:ea typeface="Century Gothic" charset="0"/>
                <a:cs typeface="Century Gothic"/>
              </a:rPr>
              <a:t>voyageur</a:t>
            </a:r>
            <a:r>
              <a:rPr lang="fr-FR" sz="1800" b="0" i="0" strike="noStrike" cap="none" spc="0" baseline="0">
                <a:solidFill>
                  <a:srgbClr val="404040"/>
                </a:solidFill>
                <a:effectLst/>
                <a:latin typeface="Century Gothic"/>
                <a:ea typeface="Century Gothic" charset="0"/>
                <a:cs typeface="Century Gothic"/>
              </a:rPr>
              <a:t> malade, le cas échéant</a:t>
            </a:r>
          </a:p>
        </p:txBody>
      </p:sp>
    </p:spTree>
    <p:extLst>
      <p:ext uri="{BB962C8B-B14F-4D97-AF65-F5344CB8AC3E}">
        <p14:creationId xmlns:p14="http://schemas.microsoft.com/office/powerpoint/2010/main" val="4120370991"/>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dirty="0">
                <a:solidFill>
                  <a:srgbClr val="EBEBEB"/>
                </a:solidFill>
                <a:effectLst/>
                <a:latin typeface="Century Gothic"/>
                <a:ea typeface="Century Gothic" charset="0"/>
                <a:cs typeface="Century Gothic"/>
              </a:rPr>
              <a:t>Sessions de groupe : Jeux de rôle !</a:t>
            </a:r>
          </a:p>
        </p:txBody>
      </p:sp>
      <p:sp>
        <p:nvSpPr>
          <p:cNvPr id="3" name="Content Placeholder 2"/>
          <p:cNvSpPr>
            <a:spLocks noGrp="1"/>
          </p:cNvSpPr>
          <p:nvPr>
            <p:ph idx="1"/>
          </p:nvPr>
        </p:nvSpPr>
        <p:spPr>
          <a:xfrm>
            <a:off x="246185" y="2312106"/>
            <a:ext cx="11945815" cy="4003604"/>
          </a:xfrm>
        </p:spPr>
        <p:txBody>
          <a:bodyPr>
            <a:normAutofit/>
          </a:bodyPr>
          <a:lstStyle/>
          <a:p>
            <a:r>
              <a:rPr lang="fr-FR" sz="1800" b="0" i="0" strike="noStrike" cap="none" spc="0" baseline="0">
                <a:solidFill>
                  <a:srgbClr val="404040"/>
                </a:solidFill>
                <a:effectLst/>
                <a:latin typeface="Century Gothic"/>
                <a:ea typeface="Century Gothic" charset="0"/>
                <a:cs typeface="Century Gothic"/>
              </a:rPr>
              <a:t>Tous les groupes se verront présenter les cinq mêmes scénarios de réponse à la maladie (ils sont différents des précédents)</a:t>
            </a:r>
          </a:p>
          <a:p>
            <a:r>
              <a:rPr lang="fr-FR" sz="1800" b="0" i="0" strike="noStrike" cap="none" spc="0" baseline="0">
                <a:solidFill>
                  <a:srgbClr val="404040"/>
                </a:solidFill>
                <a:effectLst/>
                <a:latin typeface="Century Gothic"/>
                <a:ea typeface="Century Gothic" charset="0"/>
                <a:cs typeface="Century Gothic"/>
              </a:rPr>
              <a:t>Vous devez « jouer » la </a:t>
            </a:r>
            <a:r>
              <a:rPr lang="fr-FR" sz="1800" b="0" i="0" u="sng" strike="noStrike" cap="none" spc="0" baseline="0">
                <a:solidFill>
                  <a:srgbClr val="404040"/>
                </a:solidFill>
                <a:effectLst/>
                <a:uFill>
                  <a:solidFill>
                    <a:srgbClr val="404040"/>
                  </a:solidFill>
                </a:uFill>
                <a:latin typeface="Century Gothic"/>
                <a:ea typeface="Century Gothic" charset="0"/>
                <a:cs typeface="Century Gothic"/>
              </a:rPr>
              <a:t>totalité</a:t>
            </a:r>
            <a:r>
              <a:rPr lang="fr-FR" sz="1800" b="0" i="0" strike="noStrike" cap="none" spc="0" baseline="0">
                <a:solidFill>
                  <a:srgbClr val="404040"/>
                </a:solidFill>
                <a:effectLst/>
                <a:latin typeface="Century Gothic"/>
                <a:ea typeface="Century Gothic" charset="0"/>
                <a:cs typeface="Century Gothic"/>
              </a:rPr>
              <a:t> du rôle de l’évaluation des risques du passager malade (EPI, actions initiales, questions à poser, actions à réaliser, fournir un diagnostic clinique suspecté, </a:t>
            </a:r>
            <a:r>
              <a:rPr lang="fr-FR" sz="1800" b="0" i="0" u="sng" strike="noStrike" cap="none" spc="0" baseline="0">
                <a:solidFill>
                  <a:srgbClr val="404040"/>
                </a:solidFill>
                <a:effectLst/>
                <a:uFill>
                  <a:solidFill>
                    <a:srgbClr val="404040"/>
                  </a:solidFill>
                </a:uFill>
                <a:latin typeface="Century Gothic"/>
                <a:ea typeface="Century Gothic" charset="0"/>
                <a:cs typeface="Century Gothic"/>
              </a:rPr>
              <a:t>et</a:t>
            </a:r>
            <a:r>
              <a:rPr lang="fr-FR" sz="1800" b="0" i="0" strike="noStrike" cap="none" spc="0" baseline="0">
                <a:solidFill>
                  <a:srgbClr val="404040"/>
                </a:solidFill>
                <a:effectLst/>
                <a:latin typeface="Century Gothic"/>
                <a:ea typeface="Century Gothic" charset="0"/>
                <a:cs typeface="Century Gothic"/>
              </a:rPr>
              <a:t> la décision d’orienter le voyageur ou non vers un établissement de soins de santé. </a:t>
            </a:r>
          </a:p>
          <a:p>
            <a:r>
              <a:rPr lang="fr-FR" sz="1800" b="0" i="0" strike="noStrike" cap="none" spc="0" baseline="0">
                <a:solidFill>
                  <a:srgbClr val="404040"/>
                </a:solidFill>
                <a:effectLst/>
                <a:latin typeface="Century Gothic"/>
                <a:ea typeface="Century Gothic" charset="0"/>
                <a:cs typeface="Century Gothic"/>
              </a:rPr>
              <a:t>Chaque scénario comporte quatre rôles : </a:t>
            </a:r>
            <a:r>
              <a:rPr lang="fr-FR" sz="1800" b="0" i="0" strike="noStrike" cap="none" spc="0" baseline="0">
                <a:solidFill>
                  <a:srgbClr val="FF0000"/>
                </a:solidFill>
                <a:effectLst/>
                <a:latin typeface="Century Gothic"/>
                <a:ea typeface="Century Gothic" charset="0"/>
                <a:cs typeface="Century Gothic"/>
              </a:rPr>
              <a:t>* </a:t>
            </a:r>
            <a:r>
              <a:rPr lang="fr-FR" sz="1800" b="0" i="0" strike="noStrike" cap="none" spc="0" baseline="0">
                <a:solidFill>
                  <a:srgbClr val="404040"/>
                </a:solidFill>
                <a:effectLst/>
                <a:latin typeface="Century Gothic"/>
                <a:ea typeface="Century Gothic" charset="0"/>
                <a:cs typeface="Century Gothic"/>
              </a:rPr>
              <a:t>un acteur, le premier répondeur de [</a:t>
            </a:r>
            <a:r>
              <a:rPr lang="fr-FR" sz="1800" b="0" i="0" strike="noStrike" cap="none" spc="0" baseline="0">
                <a:solidFill>
                  <a:srgbClr val="FF0000"/>
                </a:solidFill>
                <a:effectLst/>
                <a:latin typeface="Century Gothic"/>
                <a:ea typeface="Century Gothic" charset="0"/>
                <a:cs typeface="Century Gothic"/>
              </a:rPr>
              <a:t>l’Agence de santé au PoE</a:t>
            </a:r>
            <a:r>
              <a:rPr lang="fr-FR" sz="1800" b="0" i="0" strike="noStrike" cap="none" spc="0" baseline="0">
                <a:solidFill>
                  <a:srgbClr val="000000"/>
                </a:solidFill>
                <a:effectLst/>
                <a:latin typeface="Century Gothic"/>
                <a:ea typeface="Century Gothic" charset="0"/>
                <a:cs typeface="Century Gothic"/>
              </a:rPr>
              <a:t>]</a:t>
            </a:r>
            <a:r>
              <a:rPr lang="fr-FR" sz="1800" b="0" i="0" strike="noStrike" cap="none" spc="0" baseline="0">
                <a:solidFill>
                  <a:srgbClr val="404040"/>
                </a:solidFill>
                <a:effectLst/>
                <a:latin typeface="Century Gothic"/>
                <a:ea typeface="Century Gothic" charset="0"/>
                <a:cs typeface="Century Gothic"/>
              </a:rPr>
              <a:t>, le second répondeur de [</a:t>
            </a:r>
            <a:r>
              <a:rPr lang="fr-FR" sz="1800" b="0" i="0" strike="noStrike" cap="none" spc="0" baseline="0">
                <a:solidFill>
                  <a:srgbClr val="FF0000"/>
                </a:solidFill>
                <a:effectLst/>
                <a:latin typeface="Century Gothic"/>
                <a:ea typeface="Century Gothic" charset="0"/>
                <a:cs typeface="Century Gothic"/>
              </a:rPr>
              <a:t>l’Agence de santé au PoE</a:t>
            </a:r>
            <a:r>
              <a:rPr lang="fr-FR" sz="1800" b="0" i="0" strike="noStrike" cap="none" spc="0" baseline="0">
                <a:solidFill>
                  <a:srgbClr val="404040"/>
                </a:solidFill>
                <a:effectLst/>
                <a:latin typeface="Century Gothic"/>
                <a:ea typeface="Century Gothic" charset="0"/>
                <a:cs typeface="Century Gothic"/>
              </a:rPr>
              <a:t>] et deux observateurs </a:t>
            </a:r>
          </a:p>
          <a:p>
            <a:r>
              <a:rPr lang="fr-FR" sz="1800" b="1" i="0" strike="noStrike" cap="none" spc="0" baseline="0">
                <a:solidFill>
                  <a:srgbClr val="404040"/>
                </a:solidFill>
                <a:effectLst/>
                <a:latin typeface="Century Gothic"/>
                <a:ea typeface="Century Gothic" charset="0"/>
                <a:cs typeface="Century Gothic"/>
              </a:rPr>
              <a:t>Le premier répondeur de [</a:t>
            </a:r>
            <a:r>
              <a:rPr lang="fr-FR" sz="1800" b="1" i="0" strike="noStrike" cap="none" spc="0" baseline="0">
                <a:solidFill>
                  <a:srgbClr val="FF0000"/>
                </a:solidFill>
                <a:effectLst/>
                <a:latin typeface="Century Gothic"/>
                <a:ea typeface="Century Gothic" charset="0"/>
                <a:cs typeface="Century Gothic"/>
              </a:rPr>
              <a:t>l’Agence de santé du PoE</a:t>
            </a:r>
            <a:r>
              <a:rPr lang="fr-FR" sz="1800" b="1" i="0" strike="noStrike" cap="none" spc="0" baseline="0">
                <a:solidFill>
                  <a:srgbClr val="404040"/>
                </a:solidFill>
                <a:effectLst/>
                <a:latin typeface="Century Gothic"/>
                <a:ea typeface="Century Gothic" charset="0"/>
                <a:cs typeface="Century Gothic"/>
              </a:rPr>
              <a:t>] dans chaque scénario sera noté</a:t>
            </a:r>
          </a:p>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t>20</a:t>
            </a:fld>
            <a:endParaRPr lang="en-US"/>
          </a:p>
        </p:txBody>
      </p:sp>
      <p:sp>
        <p:nvSpPr>
          <p:cNvPr id="5" name="TextBox 4"/>
          <p:cNvSpPr txBox="1"/>
          <p:nvPr/>
        </p:nvSpPr>
        <p:spPr>
          <a:xfrm>
            <a:off x="1074420" y="6315710"/>
            <a:ext cx="10339251" cy="338554"/>
          </a:xfrm>
          <a:prstGeom prst="rect">
            <a:avLst/>
          </a:prstGeom>
          <a:noFill/>
        </p:spPr>
        <p:txBody>
          <a:bodyPr wrap="square" rtlCol="0">
            <a:spAutoFit/>
          </a:bodyPr>
          <a:lstStyle/>
          <a:p>
            <a:r>
              <a:rPr lang="fr-FR" sz="1600" b="0" i="0" strike="noStrike" cap="none" spc="0" baseline="0" dirty="0">
                <a:solidFill>
                  <a:srgbClr val="000000"/>
                </a:solidFill>
                <a:effectLst/>
                <a:latin typeface="Century Gothic"/>
                <a:ea typeface="Century Gothic" charset="0"/>
                <a:cs typeface="Century Gothic"/>
              </a:rPr>
              <a:t>*Cela suppose que chaque groupe compte 5 participants. Ajustez les nombres en conséquence. </a:t>
            </a:r>
          </a:p>
        </p:txBody>
      </p:sp>
    </p:spTree>
    <p:extLst>
      <p:ext uri="{BB962C8B-B14F-4D97-AF65-F5344CB8AC3E}">
        <p14:creationId xmlns:p14="http://schemas.microsoft.com/office/powerpoint/2010/main" val="69287303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4000" b="0" i="0" strike="noStrike" cap="none" spc="0" baseline="0">
                <a:solidFill>
                  <a:srgbClr val="EBEBEB"/>
                </a:solidFill>
                <a:effectLst/>
                <a:latin typeface="Century Gothic"/>
                <a:ea typeface="Century Gothic" charset="0"/>
                <a:cs typeface="Century Gothic"/>
              </a:rPr>
              <a:t>Maladies infectieuses constituant une préoccupation de santé publique</a:t>
            </a:r>
          </a:p>
        </p:txBody>
      </p:sp>
      <p:sp>
        <p:nvSpPr>
          <p:cNvPr id="3" name="Text Placeholder 2"/>
          <p:cNvSpPr>
            <a:spLocks noGrp="1"/>
          </p:cNvSpPr>
          <p:nvPr>
            <p:ph type="body" idx="1"/>
          </p:nvPr>
        </p:nvSpPr>
        <p:spPr/>
        <p:txBody>
          <a:bodyPr/>
          <a:lstStyle/>
          <a:p>
            <a:r>
              <a:rPr lang="fr-FR" sz="2000" b="0" i="0" strike="noStrike" cap="all" spc="0" baseline="0">
                <a:solidFill>
                  <a:srgbClr val="ACD433"/>
                </a:solidFill>
                <a:effectLst/>
                <a:latin typeface="Century Gothic"/>
                <a:ea typeface="Century Gothic" charset="0"/>
                <a:cs typeface="Century Gothic"/>
              </a:rPr>
              <a:t>Signes, symptômes et liens épidémiologiques pour établir un diagnostic clinique suspecté</a:t>
            </a:r>
          </a:p>
        </p:txBody>
      </p:sp>
      <p:sp>
        <p:nvSpPr>
          <p:cNvPr id="4" name="Slide Number Placeholder 3"/>
          <p:cNvSpPr>
            <a:spLocks noGrp="1"/>
          </p:cNvSpPr>
          <p:nvPr>
            <p:ph type="sldNum" sz="quarter" idx="12"/>
          </p:nvPr>
        </p:nvSpPr>
        <p:spPr/>
        <p:txBody>
          <a:bodyPr/>
          <a:lstStyle/>
          <a:p>
            <a:fld id="{D57F1E4F-1CFF-5643-939E-217C01CDF565}" type="slidenum">
              <a:rPr lang="en-US" smtClean="0"/>
              <a:t>3</a:t>
            </a:fld>
            <a:endParaRPr lang="en-US"/>
          </a:p>
        </p:txBody>
      </p:sp>
    </p:spTree>
    <p:extLst>
      <p:ext uri="{BB962C8B-B14F-4D97-AF65-F5344CB8AC3E}">
        <p14:creationId xmlns:p14="http://schemas.microsoft.com/office/powerpoint/2010/main" val="75575784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200" b="0" i="0" strike="noStrike" cap="none" spc="0" baseline="0">
                <a:solidFill>
                  <a:srgbClr val="EBEBEB"/>
                </a:solidFill>
                <a:effectLst/>
                <a:latin typeface="Century Gothic"/>
                <a:ea typeface="Century Gothic" charset="0"/>
                <a:cs typeface="Century Gothic"/>
              </a:rPr>
              <a:t>Choléra</a:t>
            </a:r>
          </a:p>
        </p:txBody>
      </p:sp>
      <p:sp>
        <p:nvSpPr>
          <p:cNvPr id="3" name="Content Placeholder 2"/>
          <p:cNvSpPr>
            <a:spLocks noGrp="1"/>
          </p:cNvSpPr>
          <p:nvPr>
            <p:ph idx="1"/>
          </p:nvPr>
        </p:nvSpPr>
        <p:spPr>
          <a:xfrm>
            <a:off x="-158260" y="3524337"/>
            <a:ext cx="7400492" cy="1598200"/>
          </a:xfrm>
        </p:spPr>
        <p:txBody>
          <a:bodyPr numCol="2">
            <a:noAutofit/>
          </a:bodyPr>
          <a:lstStyle/>
          <a:p>
            <a:pPr lvl="2"/>
            <a:r>
              <a:rPr lang="fr-FR" b="0" i="0" strike="noStrike" cap="none" spc="0" baseline="0">
                <a:solidFill>
                  <a:srgbClr val="000000"/>
                </a:solidFill>
                <a:effectLst/>
                <a:latin typeface="Century Gothic"/>
                <a:ea typeface="Century Gothic" charset="0"/>
                <a:cs typeface="Century Gothic"/>
              </a:rPr>
              <a:t>Diarrhée aqueuse abondante (« selles en eau de riz »)</a:t>
            </a:r>
          </a:p>
          <a:p>
            <a:pPr lvl="2"/>
            <a:r>
              <a:rPr lang="fr-FR" b="0" i="0" strike="noStrike" cap="none" spc="0" baseline="0">
                <a:solidFill>
                  <a:srgbClr val="000000"/>
                </a:solidFill>
                <a:effectLst/>
                <a:latin typeface="Century Gothic"/>
                <a:ea typeface="Century Gothic" charset="0"/>
                <a:cs typeface="Century Gothic"/>
              </a:rPr>
              <a:t>Vomissements</a:t>
            </a:r>
          </a:p>
          <a:p>
            <a:pPr lvl="2"/>
            <a:r>
              <a:rPr lang="fr-FR" b="0" i="0" strike="noStrike" cap="none" spc="0" baseline="0">
                <a:solidFill>
                  <a:srgbClr val="000000"/>
                </a:solidFill>
                <a:effectLst/>
                <a:latin typeface="Century Gothic"/>
                <a:ea typeface="Century Gothic" charset="0"/>
                <a:cs typeface="Century Gothic"/>
              </a:rPr>
              <a:t>Fréquence cardiaque rapide</a:t>
            </a:r>
          </a:p>
          <a:p>
            <a:pPr lvl="2"/>
            <a:r>
              <a:rPr lang="fr-FR" b="0" i="0" strike="noStrike" cap="none" spc="0" baseline="0">
                <a:solidFill>
                  <a:srgbClr val="000000"/>
                </a:solidFill>
                <a:effectLst/>
                <a:latin typeface="Century Gothic"/>
                <a:ea typeface="Century Gothic" charset="0"/>
                <a:cs typeface="Century Gothic"/>
              </a:rPr>
              <a:t>Perte d’élasticité de la peau</a:t>
            </a:r>
          </a:p>
          <a:p>
            <a:pPr lvl="2"/>
            <a:r>
              <a:rPr lang="fr-FR" b="0" i="0" strike="noStrike" cap="none" spc="0" baseline="0">
                <a:solidFill>
                  <a:srgbClr val="000000"/>
                </a:solidFill>
                <a:effectLst/>
                <a:latin typeface="Century Gothic"/>
                <a:ea typeface="Century Gothic" charset="0"/>
                <a:cs typeface="Century Gothic"/>
              </a:rPr>
              <a:t>Tension artérielle basse</a:t>
            </a:r>
          </a:p>
          <a:p>
            <a:pPr lvl="2"/>
            <a:r>
              <a:rPr lang="fr-FR" b="0" i="0" strike="noStrike" cap="none" spc="0" baseline="0">
                <a:solidFill>
                  <a:srgbClr val="000000"/>
                </a:solidFill>
                <a:effectLst/>
                <a:latin typeface="Century Gothic"/>
                <a:ea typeface="Century Gothic" charset="0"/>
                <a:cs typeface="Century Gothic"/>
              </a:rPr>
              <a:t>Soif</a:t>
            </a:r>
          </a:p>
          <a:p>
            <a:pPr lvl="2"/>
            <a:r>
              <a:rPr lang="fr-FR" b="0" i="0" strike="noStrike" cap="none" spc="0" baseline="0">
                <a:solidFill>
                  <a:srgbClr val="000000"/>
                </a:solidFill>
                <a:effectLst/>
                <a:latin typeface="Century Gothic"/>
                <a:ea typeface="Century Gothic" charset="0"/>
                <a:cs typeface="Century Gothic"/>
              </a:rPr>
              <a:t>Crampes musculaires</a:t>
            </a:r>
          </a:p>
          <a:p>
            <a:pPr lvl="2"/>
            <a:r>
              <a:rPr lang="fr-FR" b="0" i="0" strike="noStrike" cap="none" spc="0" baseline="0">
                <a:solidFill>
                  <a:srgbClr val="000000"/>
                </a:solidFill>
                <a:effectLst/>
                <a:latin typeface="Century Gothic"/>
                <a:ea typeface="Century Gothic" charset="0"/>
                <a:cs typeface="Century Gothic"/>
              </a:rPr>
              <a:t>Agitation ou irritabilité</a:t>
            </a:r>
          </a:p>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z="2400" smtClean="0"/>
              <a:t>4</a:t>
            </a:fld>
            <a:endParaRPr lang="en-US" sz="240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4875" y="2270606"/>
            <a:ext cx="5064370" cy="3378744"/>
          </a:xfrm>
          <a:prstGeom prst="rect">
            <a:avLst/>
          </a:prstGeom>
        </p:spPr>
      </p:pic>
      <p:sp>
        <p:nvSpPr>
          <p:cNvPr id="8" name="TextBox 7"/>
          <p:cNvSpPr txBox="1"/>
          <p:nvPr/>
        </p:nvSpPr>
        <p:spPr>
          <a:xfrm>
            <a:off x="7270209" y="5712511"/>
            <a:ext cx="4071808" cy="276999"/>
          </a:xfrm>
          <a:prstGeom prst="rect">
            <a:avLst/>
          </a:prstGeom>
          <a:noFill/>
        </p:spPr>
        <p:txBody>
          <a:bodyPr wrap="square" rtlCol="0">
            <a:spAutoFit/>
          </a:bodyPr>
          <a:lstStyle/>
          <a:p>
            <a:pPr algn="ctr"/>
            <a:r>
              <a:rPr lang="fr-FR" sz="1200" b="0" i="0" strike="noStrike" cap="none" spc="0" baseline="0">
                <a:solidFill>
                  <a:srgbClr val="000000"/>
                </a:solidFill>
                <a:effectLst/>
                <a:latin typeface="Century Gothic"/>
                <a:ea typeface="Century Gothic" charset="0"/>
                <a:cs typeface="Century Gothic"/>
              </a:rPr>
              <a:t>Carte de répartition du choléra (source : OMS)</a:t>
            </a:r>
          </a:p>
        </p:txBody>
      </p:sp>
      <p:sp>
        <p:nvSpPr>
          <p:cNvPr id="9" name="Content Placeholder 2"/>
          <p:cNvSpPr txBox="1"/>
          <p:nvPr/>
        </p:nvSpPr>
        <p:spPr>
          <a:xfrm>
            <a:off x="267703" y="2221619"/>
            <a:ext cx="7004539" cy="406140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b="0" i="0" strike="noStrike" cap="none" spc="0" baseline="0" dirty="0">
                <a:solidFill>
                  <a:srgbClr val="404040"/>
                </a:solidFill>
                <a:effectLst/>
                <a:latin typeface="Century Gothic"/>
                <a:ea typeface="Century Gothic" charset="0"/>
                <a:cs typeface="Century Gothic"/>
              </a:rPr>
              <a:t>Signes et symptômes :</a:t>
            </a:r>
          </a:p>
          <a:p>
            <a:pPr lvl="1"/>
            <a:r>
              <a:rPr lang="fr-FR" b="0" i="0" strike="noStrike" cap="none" spc="0" baseline="0" dirty="0">
                <a:solidFill>
                  <a:srgbClr val="404040"/>
                </a:solidFill>
                <a:effectLst/>
                <a:latin typeface="Century Gothic"/>
                <a:ea typeface="Century Gothic" charset="0"/>
                <a:cs typeface="Century Gothic"/>
              </a:rPr>
              <a:t>Peuvent être légers dans de nombreux cas (nausées, diarrhée gérable)</a:t>
            </a:r>
          </a:p>
          <a:p>
            <a:pPr lvl="1"/>
            <a:r>
              <a:rPr lang="fr-FR" b="0" i="0" strike="noStrike" cap="none" spc="0" baseline="0" dirty="0">
                <a:solidFill>
                  <a:srgbClr val="404040"/>
                </a:solidFill>
                <a:effectLst/>
                <a:latin typeface="Century Gothic"/>
                <a:ea typeface="Century Gothic" charset="0"/>
                <a:cs typeface="Century Gothic"/>
              </a:rPr>
              <a:t>Sévère (5 à 10 % des personnes infectées) : </a:t>
            </a:r>
          </a:p>
          <a:p>
            <a:pPr algn="r"/>
            <a:endParaRPr lang="en-US" dirty="0">
              <a:solidFill>
                <a:schemeClr val="tx1"/>
              </a:solidFill>
            </a:endParaRPr>
          </a:p>
          <a:p>
            <a:endParaRPr lang="en-US" dirty="0"/>
          </a:p>
          <a:p>
            <a:endParaRPr lang="en-US" dirty="0"/>
          </a:p>
          <a:p>
            <a:pPr marL="0" indent="0">
              <a:buNone/>
            </a:pPr>
            <a:endParaRPr lang="en-US" dirty="0"/>
          </a:p>
          <a:p>
            <a:endParaRPr lang="fr-FR" b="0" i="0" strike="noStrike" cap="none" spc="0" baseline="0" dirty="0">
              <a:solidFill>
                <a:srgbClr val="404040"/>
              </a:solidFill>
              <a:effectLst/>
              <a:latin typeface="Century Gothic"/>
              <a:ea typeface="Century Gothic" charset="0"/>
              <a:cs typeface="Century Gothic"/>
            </a:endParaRPr>
          </a:p>
          <a:p>
            <a:r>
              <a:rPr lang="fr-FR" b="0" i="0" strike="noStrike" cap="none" spc="0" baseline="0" dirty="0">
                <a:solidFill>
                  <a:srgbClr val="404040"/>
                </a:solidFill>
                <a:effectLst/>
                <a:latin typeface="Century Gothic"/>
                <a:ea typeface="Century Gothic" charset="0"/>
                <a:cs typeface="Century Gothic"/>
              </a:rPr>
              <a:t>Période d’incubation : </a:t>
            </a:r>
            <a:r>
              <a:rPr lang="fr-FR" b="0" i="0" strike="noStrike" cap="none" spc="0" baseline="0" dirty="0">
                <a:solidFill>
                  <a:srgbClr val="000000"/>
                </a:solidFill>
                <a:effectLst/>
                <a:latin typeface="Century Gothic"/>
                <a:ea typeface="Century Gothic" charset="0"/>
                <a:cs typeface="Century Gothic"/>
              </a:rPr>
              <a:t>Quelques heures à 5 </a:t>
            </a:r>
            <a:r>
              <a:rPr lang="fr-FR" b="0" i="0" strike="noStrike" cap="none" spc="0" baseline="0" dirty="0">
                <a:solidFill>
                  <a:srgbClr val="404040"/>
                </a:solidFill>
                <a:effectLst/>
                <a:latin typeface="Century Gothic"/>
                <a:ea typeface="Century Gothic" charset="0"/>
                <a:cs typeface="Century Gothic"/>
              </a:rPr>
              <a:t>jours</a:t>
            </a:r>
          </a:p>
          <a:p>
            <a:r>
              <a:rPr lang="fr-FR" b="0" i="0" strike="noStrike" cap="none" spc="0" baseline="0" dirty="0">
                <a:solidFill>
                  <a:srgbClr val="404040"/>
                </a:solidFill>
                <a:effectLst/>
                <a:latin typeface="Century Gothic"/>
                <a:ea typeface="Century Gothic" charset="0"/>
                <a:cs typeface="Century Gothic"/>
              </a:rPr>
              <a:t>Transmission : Ingestion de nourriture ou d’eau contaminée</a:t>
            </a:r>
          </a:p>
          <a:p>
            <a:endParaRPr lang="en-US" dirty="0"/>
          </a:p>
        </p:txBody>
      </p:sp>
    </p:spTree>
    <p:extLst>
      <p:ext uri="{BB962C8B-B14F-4D97-AF65-F5344CB8AC3E}">
        <p14:creationId xmlns:p14="http://schemas.microsoft.com/office/powerpoint/2010/main" val="398008852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Maladie à virus Ébola</a:t>
            </a:r>
          </a:p>
        </p:txBody>
      </p:sp>
      <p:sp>
        <p:nvSpPr>
          <p:cNvPr id="4" name="Slide Number Placeholder 3"/>
          <p:cNvSpPr>
            <a:spLocks noGrp="1"/>
          </p:cNvSpPr>
          <p:nvPr>
            <p:ph type="sldNum" sz="quarter" idx="12"/>
          </p:nvPr>
        </p:nvSpPr>
        <p:spPr/>
        <p:txBody>
          <a:bodyPr/>
          <a:lstStyle/>
          <a:p>
            <a:fld id="{D57F1E4F-1CFF-5643-939E-217C01CDF565}" type="slidenum">
              <a:rPr lang="en-US" smtClean="0"/>
              <a:t>5</a:t>
            </a:fld>
            <a:endParaRPr lang="en-US"/>
          </a:p>
        </p:txBody>
      </p:sp>
      <p:sp>
        <p:nvSpPr>
          <p:cNvPr id="6" name="Content Placeholder 2"/>
          <p:cNvSpPr txBox="1"/>
          <p:nvPr/>
        </p:nvSpPr>
        <p:spPr>
          <a:xfrm>
            <a:off x="4776328" y="2478847"/>
            <a:ext cx="7415672" cy="406140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b="0" i="0" strike="noStrike" cap="none" spc="0" baseline="0" dirty="0">
                <a:solidFill>
                  <a:srgbClr val="404040"/>
                </a:solidFill>
                <a:effectLst/>
                <a:latin typeface="Century Gothic"/>
                <a:ea typeface="Century Gothic" charset="0"/>
                <a:cs typeface="Century Gothic"/>
              </a:rPr>
              <a:t>Signes et symptômes :</a:t>
            </a:r>
          </a:p>
          <a:p>
            <a:endParaRPr lang="en-US" dirty="0"/>
          </a:p>
          <a:p>
            <a:endParaRPr lang="en-US" dirty="0"/>
          </a:p>
          <a:p>
            <a:endParaRPr lang="en-US" dirty="0"/>
          </a:p>
          <a:p>
            <a:pPr marL="0" indent="0">
              <a:buNone/>
            </a:pPr>
            <a:endParaRPr lang="en-US" dirty="0"/>
          </a:p>
          <a:p>
            <a:endParaRPr lang="en-US" dirty="0"/>
          </a:p>
          <a:p>
            <a:r>
              <a:rPr lang="fr-FR" b="0" i="0" strike="noStrike" cap="none" spc="0" baseline="0" dirty="0">
                <a:solidFill>
                  <a:srgbClr val="404040"/>
                </a:solidFill>
                <a:effectLst/>
                <a:latin typeface="Century Gothic"/>
                <a:ea typeface="Century Gothic" charset="0"/>
                <a:cs typeface="Century Gothic"/>
              </a:rPr>
              <a:t>Période d'incubation : 2 à 21 jours (moyenne : 8 à 10 jours)</a:t>
            </a:r>
          </a:p>
          <a:p>
            <a:r>
              <a:rPr lang="fr-FR" b="0" i="0" strike="noStrike" cap="none" spc="0" baseline="0" dirty="0">
                <a:solidFill>
                  <a:srgbClr val="404040"/>
                </a:solidFill>
                <a:effectLst/>
                <a:latin typeface="Century Gothic"/>
                <a:ea typeface="Century Gothic" charset="0"/>
                <a:cs typeface="Century Gothic"/>
              </a:rPr>
              <a:t>Transmission : Contact direct avec les liquides organiques d’une personne infectée symptomatique OU contact direct avec des animaux infectés (par ex., chauves-souris, primates)</a:t>
            </a:r>
          </a:p>
          <a:p>
            <a:endParaRPr lang="en-US" sz="1600" dirty="0"/>
          </a:p>
        </p:txBody>
      </p:sp>
      <p:sp>
        <p:nvSpPr>
          <p:cNvPr id="8" name="TextBox 7"/>
          <p:cNvSpPr txBox="1"/>
          <p:nvPr/>
        </p:nvSpPr>
        <p:spPr>
          <a:xfrm>
            <a:off x="429463" y="6255995"/>
            <a:ext cx="4071808" cy="579699"/>
          </a:xfrm>
          <a:prstGeom prst="rect">
            <a:avLst/>
          </a:prstGeom>
          <a:noFill/>
        </p:spPr>
        <p:txBody>
          <a:bodyPr wrap="square" rtlCol="0">
            <a:spAutoFit/>
          </a:bodyPr>
          <a:lstStyle/>
          <a:p>
            <a:pPr algn="ctr"/>
            <a:r>
              <a:rPr lang="fr-FR" sz="1600" b="0" i="0" strike="noStrike" cap="none" spc="0" baseline="0">
                <a:solidFill>
                  <a:srgbClr val="000000"/>
                </a:solidFill>
                <a:effectLst/>
                <a:latin typeface="Century Gothic"/>
                <a:ea typeface="Century Gothic" charset="0"/>
                <a:cs typeface="Century Gothic"/>
              </a:rPr>
              <a:t>Carte de répartition de l’épidémie à virus Ébola (source : CDC)</a:t>
            </a:r>
          </a:p>
        </p:txBody>
      </p:sp>
      <p:sp>
        <p:nvSpPr>
          <p:cNvPr id="12" name="Content Placeholder 2"/>
          <p:cNvSpPr txBox="1"/>
          <p:nvPr/>
        </p:nvSpPr>
        <p:spPr>
          <a:xfrm>
            <a:off x="4776328" y="2894412"/>
            <a:ext cx="7415672" cy="1881553"/>
          </a:xfrm>
          <a:prstGeom prst="rect">
            <a:avLst/>
          </a:prstGeom>
        </p:spPr>
        <p:txBody>
          <a:bodyPr vert="horz" lIns="91440" tIns="45720" rIns="91440" bIns="45720" numCol="2" rtlCol="0">
            <a:noAutofit/>
          </a:bodyPr>
          <a:lst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lvl="1"/>
            <a:r>
              <a:rPr lang="fr-FR" sz="1800" b="0" i="0" strike="noStrike" cap="none" spc="0" baseline="0" dirty="0">
                <a:solidFill>
                  <a:srgbClr val="404040"/>
                </a:solidFill>
                <a:effectLst/>
                <a:latin typeface="Century Gothic"/>
                <a:ea typeface="Century Gothic" charset="0"/>
                <a:cs typeface="Century Gothic"/>
              </a:rPr>
              <a:t>Fièvre</a:t>
            </a:r>
          </a:p>
          <a:p>
            <a:pPr lvl="1"/>
            <a:r>
              <a:rPr lang="fr-FR" sz="1800" b="0" i="0" strike="noStrike" cap="none" spc="0" baseline="0" dirty="0">
                <a:solidFill>
                  <a:srgbClr val="404040"/>
                </a:solidFill>
                <a:effectLst/>
                <a:latin typeface="Century Gothic"/>
                <a:ea typeface="Century Gothic" charset="0"/>
                <a:cs typeface="Century Gothic"/>
              </a:rPr>
              <a:t>Maux de tête violents </a:t>
            </a:r>
          </a:p>
          <a:p>
            <a:pPr lvl="1"/>
            <a:r>
              <a:rPr lang="fr-FR" sz="1800" b="0" i="0" strike="noStrike" cap="none" spc="0" baseline="0" dirty="0">
                <a:solidFill>
                  <a:srgbClr val="404040"/>
                </a:solidFill>
                <a:effectLst/>
                <a:latin typeface="Century Gothic"/>
                <a:ea typeface="Century Gothic" charset="0"/>
                <a:cs typeface="Century Gothic"/>
              </a:rPr>
              <a:t>Fatigue / faiblesse</a:t>
            </a:r>
          </a:p>
          <a:p>
            <a:pPr lvl="1"/>
            <a:r>
              <a:rPr lang="fr-FR" sz="1800" b="0" i="0" strike="noStrike" cap="none" spc="0" baseline="0" dirty="0">
                <a:solidFill>
                  <a:srgbClr val="404040"/>
                </a:solidFill>
                <a:effectLst/>
                <a:latin typeface="Century Gothic"/>
                <a:ea typeface="Century Gothic" charset="0"/>
                <a:cs typeface="Century Gothic"/>
              </a:rPr>
              <a:t>Douleurs musculaires</a:t>
            </a:r>
          </a:p>
          <a:p>
            <a:pPr lvl="1"/>
            <a:r>
              <a:rPr lang="fr-FR" sz="1800" b="0" i="0" strike="noStrike" cap="none" spc="0" baseline="0" dirty="0">
                <a:solidFill>
                  <a:srgbClr val="404040"/>
                </a:solidFill>
                <a:effectLst/>
                <a:latin typeface="Century Gothic"/>
                <a:ea typeface="Century Gothic" charset="0"/>
                <a:cs typeface="Century Gothic"/>
              </a:rPr>
              <a:t>Diarrhée</a:t>
            </a:r>
          </a:p>
          <a:p>
            <a:pPr lvl="1"/>
            <a:r>
              <a:rPr lang="fr-FR" sz="1800" b="0" i="0" strike="noStrike" cap="none" spc="0" baseline="0" dirty="0">
                <a:solidFill>
                  <a:srgbClr val="404040"/>
                </a:solidFill>
                <a:effectLst/>
                <a:latin typeface="Century Gothic"/>
                <a:ea typeface="Century Gothic" charset="0"/>
                <a:cs typeface="Century Gothic"/>
              </a:rPr>
              <a:t>Vomissements</a:t>
            </a:r>
          </a:p>
          <a:p>
            <a:pPr lvl="1"/>
            <a:r>
              <a:rPr lang="fr-FR" sz="1800" b="0" i="0" strike="noStrike" cap="none" spc="0" baseline="0" dirty="0">
                <a:solidFill>
                  <a:srgbClr val="404040"/>
                </a:solidFill>
                <a:effectLst/>
                <a:latin typeface="Century Gothic"/>
                <a:ea typeface="Century Gothic" charset="0"/>
                <a:cs typeface="Century Gothic"/>
              </a:rPr>
              <a:t>Maux d’estomac</a:t>
            </a:r>
          </a:p>
          <a:p>
            <a:pPr lvl="1"/>
            <a:r>
              <a:rPr lang="fr-FR" sz="1800" b="0" i="0" strike="noStrike" cap="none" spc="0" baseline="0" dirty="0">
                <a:solidFill>
                  <a:srgbClr val="404040"/>
                </a:solidFill>
                <a:effectLst/>
                <a:latin typeface="Century Gothic"/>
                <a:ea typeface="Century Gothic" charset="0"/>
                <a:cs typeface="Century Gothic"/>
              </a:rPr>
              <a:t>Hématomes ou saignements inexpliqués </a:t>
            </a:r>
          </a:p>
          <a:p>
            <a:endParaRPr lang="en-US" sz="2000" dirty="0"/>
          </a:p>
        </p:txBody>
      </p:sp>
      <p:pic>
        <p:nvPicPr>
          <p:cNvPr id="5" name="Picture 4">
            <a:extLst>
              <a:ext uri="{FF2B5EF4-FFF2-40B4-BE49-F238E27FC236}">
                <a16:creationId xmlns:a16="http://schemas.microsoft.com/office/drawing/2014/main" id="{E91BEAA2-F7F5-4F8A-A096-978BADF520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2220" y="2217898"/>
            <a:ext cx="3308635" cy="4038098"/>
          </a:xfrm>
          <a:prstGeom prst="rect">
            <a:avLst/>
          </a:prstGeom>
        </p:spPr>
      </p:pic>
    </p:spTree>
    <p:extLst>
      <p:ext uri="{BB962C8B-B14F-4D97-AF65-F5344CB8AC3E}">
        <p14:creationId xmlns:p14="http://schemas.microsoft.com/office/powerpoint/2010/main" val="248426531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Fièvre de Lassa</a:t>
            </a:r>
          </a:p>
        </p:txBody>
      </p:sp>
      <p:sp>
        <p:nvSpPr>
          <p:cNvPr id="3" name="Content Placeholder 2"/>
          <p:cNvSpPr>
            <a:spLocks noGrp="1"/>
          </p:cNvSpPr>
          <p:nvPr>
            <p:ph idx="1"/>
          </p:nvPr>
        </p:nvSpPr>
        <p:spPr>
          <a:xfrm>
            <a:off x="123093" y="2100105"/>
            <a:ext cx="7784206" cy="4479688"/>
          </a:xfrm>
        </p:spPr>
        <p:txBody>
          <a:bodyPr>
            <a:noAutofit/>
          </a:bodyPr>
          <a:lstStyle/>
          <a:p>
            <a:r>
              <a:rPr lang="fr-FR" sz="1600" b="0" i="0" strike="noStrike" cap="none" spc="0" baseline="0">
                <a:solidFill>
                  <a:srgbClr val="404040"/>
                </a:solidFill>
                <a:effectLst/>
                <a:latin typeface="Century Gothic"/>
                <a:ea typeface="Century Gothic" charset="0"/>
                <a:cs typeface="Century Gothic"/>
              </a:rPr>
              <a:t>Signes et symptômes :</a:t>
            </a:r>
          </a:p>
          <a:p>
            <a:pPr lvl="1"/>
            <a:r>
              <a:rPr lang="fr-FR" sz="1600" b="0" i="0" strike="noStrike" cap="none" spc="0" baseline="0">
                <a:solidFill>
                  <a:srgbClr val="404040"/>
                </a:solidFill>
                <a:effectLst/>
                <a:latin typeface="Century Gothic"/>
                <a:ea typeface="Century Gothic" charset="0"/>
                <a:cs typeface="Century Gothic"/>
              </a:rPr>
              <a:t>Légère et non diagnostiquée dans 80 % des cas : fièvre, faiblesse générale et maux de tête</a:t>
            </a:r>
          </a:p>
          <a:p>
            <a:pPr lvl="1"/>
            <a:r>
              <a:rPr lang="fr-FR" sz="1600" b="0" i="0" strike="noStrike" cap="none" spc="0" baseline="0">
                <a:solidFill>
                  <a:srgbClr val="404040"/>
                </a:solidFill>
                <a:effectLst/>
                <a:latin typeface="Century Gothic"/>
                <a:ea typeface="Century Gothic" charset="0"/>
                <a:cs typeface="Century Gothic"/>
              </a:rPr>
              <a:t>Sévère : </a:t>
            </a:r>
          </a:p>
          <a:p>
            <a:endParaRPr lang="en-US" sz="1600"/>
          </a:p>
          <a:p>
            <a:endParaRPr lang="en-US" sz="1600"/>
          </a:p>
          <a:p>
            <a:endParaRPr lang="en-US" sz="1600"/>
          </a:p>
          <a:p>
            <a:endParaRPr lang="en-US" sz="1600"/>
          </a:p>
          <a:p>
            <a:r>
              <a:rPr lang="fr-FR" sz="1600" b="0" i="0" strike="noStrike" cap="none" spc="0" baseline="0">
                <a:solidFill>
                  <a:srgbClr val="404040"/>
                </a:solidFill>
                <a:effectLst/>
                <a:latin typeface="Century Gothic"/>
                <a:ea typeface="Century Gothic" charset="0"/>
                <a:cs typeface="Century Gothic"/>
              </a:rPr>
              <a:t>Période d’incubation : 1 à 3 semaines</a:t>
            </a:r>
          </a:p>
          <a:p>
            <a:r>
              <a:rPr lang="fr-FR" sz="1600" b="0" i="0" strike="noStrike" cap="none" spc="0" baseline="0">
                <a:solidFill>
                  <a:srgbClr val="404040"/>
                </a:solidFill>
                <a:effectLst/>
                <a:latin typeface="Century Gothic"/>
                <a:ea typeface="Century Gothic" charset="0"/>
                <a:cs typeface="Century Gothic"/>
              </a:rPr>
              <a:t>Transmission :</a:t>
            </a:r>
          </a:p>
          <a:p>
            <a:pPr lvl="1"/>
            <a:r>
              <a:rPr lang="fr-FR" sz="1600" b="0" i="0" strike="noStrike" cap="none" spc="0" baseline="0">
                <a:solidFill>
                  <a:srgbClr val="404040"/>
                </a:solidFill>
                <a:effectLst/>
                <a:latin typeface="Century Gothic"/>
                <a:ea typeface="Century Gothic" charset="0"/>
                <a:cs typeface="Century Gothic"/>
              </a:rPr>
              <a:t>Contact avec les excréments ou l'urine de rats à mamelles multiples</a:t>
            </a:r>
          </a:p>
          <a:p>
            <a:pPr lvl="1"/>
            <a:r>
              <a:rPr lang="fr-FR" sz="1600" b="0" i="0" strike="noStrike" cap="none" spc="0" baseline="0">
                <a:solidFill>
                  <a:srgbClr val="404040"/>
                </a:solidFill>
                <a:effectLst/>
                <a:latin typeface="Century Gothic"/>
                <a:ea typeface="Century Gothic" charset="0"/>
                <a:cs typeface="Century Gothic"/>
              </a:rPr>
              <a:t>Transmission de personne à personne par exposition aux liquides organiques de la personne infectée</a:t>
            </a:r>
          </a:p>
          <a:p>
            <a:endParaRPr lang="en-US" sz="1600"/>
          </a:p>
        </p:txBody>
      </p:sp>
      <p:sp>
        <p:nvSpPr>
          <p:cNvPr id="4" name="Slide Number Placeholder 3"/>
          <p:cNvSpPr>
            <a:spLocks noGrp="1"/>
          </p:cNvSpPr>
          <p:nvPr>
            <p:ph type="sldNum" sz="quarter" idx="12"/>
          </p:nvPr>
        </p:nvSpPr>
        <p:spPr/>
        <p:txBody>
          <a:bodyPr/>
          <a:lstStyle/>
          <a:p>
            <a:fld id="{D57F1E4F-1CFF-5643-939E-217C01CDF565}" type="slidenum">
              <a:rPr lang="en-US" smtClean="0"/>
              <a:t>6</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6976" y="1680632"/>
            <a:ext cx="4197570" cy="3466532"/>
          </a:xfrm>
          <a:prstGeom prst="rect">
            <a:avLst/>
          </a:prstGeom>
        </p:spPr>
      </p:pic>
      <p:sp>
        <p:nvSpPr>
          <p:cNvPr id="8" name="TextBox 7"/>
          <p:cNvSpPr txBox="1"/>
          <p:nvPr/>
        </p:nvSpPr>
        <p:spPr>
          <a:xfrm>
            <a:off x="7746361" y="5225771"/>
            <a:ext cx="4638795" cy="945825"/>
          </a:xfrm>
          <a:prstGeom prst="rect">
            <a:avLst/>
          </a:prstGeom>
          <a:noFill/>
        </p:spPr>
        <p:txBody>
          <a:bodyPr wrap="square" rtlCol="0">
            <a:spAutoFit/>
          </a:bodyPr>
          <a:lstStyle/>
          <a:p>
            <a:pPr algn="ctr"/>
            <a:r>
              <a:rPr lang="fr-FR" sz="1400" b="0" i="0" strike="noStrike" cap="none" spc="0" baseline="0">
                <a:solidFill>
                  <a:srgbClr val="000000"/>
                </a:solidFill>
                <a:effectLst/>
                <a:latin typeface="Century Gothic"/>
                <a:ea typeface="Century Gothic" charset="0"/>
                <a:cs typeface="Century Gothic"/>
              </a:rPr>
              <a:t>Carte de répartition de la fièvre de Lassa</a:t>
            </a:r>
          </a:p>
          <a:p>
            <a:pPr algn="ctr"/>
            <a:r>
              <a:rPr lang="fr-FR" sz="1400" b="0" i="0" strike="noStrike" cap="none" spc="0" baseline="0">
                <a:solidFill>
                  <a:srgbClr val="00B050"/>
                </a:solidFill>
                <a:effectLst/>
                <a:latin typeface="Century Gothic"/>
                <a:ea typeface="Century Gothic" charset="0"/>
                <a:cs typeface="Century Gothic"/>
              </a:rPr>
              <a:t>Vert = pays signalant peu de cas</a:t>
            </a:r>
          </a:p>
          <a:p>
            <a:pPr algn="ctr"/>
            <a:r>
              <a:rPr lang="fr-FR" sz="1400" b="0" i="0" strike="noStrike" cap="none" spc="0" baseline="0">
                <a:solidFill>
                  <a:srgbClr val="0070C0"/>
                </a:solidFill>
                <a:effectLst/>
                <a:latin typeface="Century Gothic"/>
                <a:ea typeface="Century Gothic" charset="0"/>
                <a:cs typeface="Century Gothic"/>
              </a:rPr>
              <a:t>Bleu = pays rapportant une maladie endémique</a:t>
            </a:r>
          </a:p>
          <a:p>
            <a:pPr algn="ctr"/>
            <a:r>
              <a:rPr lang="fr-FR" sz="1400" b="0" i="0" strike="noStrike" cap="none" spc="0" baseline="0">
                <a:solidFill>
                  <a:srgbClr val="000000"/>
                </a:solidFill>
                <a:effectLst/>
                <a:latin typeface="Century Gothic"/>
                <a:ea typeface="Century Gothic" charset="0"/>
                <a:cs typeface="Century Gothic"/>
              </a:rPr>
              <a:t> (Source : CDC)</a:t>
            </a:r>
          </a:p>
        </p:txBody>
      </p:sp>
      <p:sp>
        <p:nvSpPr>
          <p:cNvPr id="9" name="Content Placeholder 2"/>
          <p:cNvSpPr txBox="1"/>
          <p:nvPr/>
        </p:nvSpPr>
        <p:spPr>
          <a:xfrm>
            <a:off x="123093" y="3542045"/>
            <a:ext cx="7369791" cy="2542231"/>
          </a:xfrm>
          <a:prstGeom prst="rect">
            <a:avLst/>
          </a:prstGeom>
        </p:spPr>
        <p:txBody>
          <a:bodyPr vert="horz" lIns="91440" tIns="45720" rIns="91440" bIns="45720" numCol="2" rtlCol="0">
            <a:normAutofit/>
          </a:bodyPr>
          <a:lst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lvl="2"/>
            <a:r>
              <a:rPr lang="fr-FR" sz="1400" b="0" i="0" strike="noStrike" cap="none" spc="0" baseline="0">
                <a:solidFill>
                  <a:srgbClr val="404040"/>
                </a:solidFill>
                <a:effectLst/>
                <a:latin typeface="Century Gothic"/>
                <a:ea typeface="Century Gothic" charset="0"/>
                <a:cs typeface="Century Gothic"/>
              </a:rPr>
              <a:t>Hémorragie (dans les gencives, les yeux ou le nez)</a:t>
            </a:r>
          </a:p>
          <a:p>
            <a:pPr lvl="2"/>
            <a:r>
              <a:rPr lang="fr-FR" sz="1400" b="0" i="0" strike="noStrike" cap="none" spc="0" baseline="0">
                <a:solidFill>
                  <a:srgbClr val="404040"/>
                </a:solidFill>
                <a:effectLst/>
                <a:latin typeface="Century Gothic"/>
                <a:ea typeface="Century Gothic" charset="0"/>
                <a:cs typeface="Century Gothic"/>
              </a:rPr>
              <a:t>Détresse respiratoire</a:t>
            </a:r>
          </a:p>
          <a:p>
            <a:pPr lvl="2"/>
            <a:r>
              <a:rPr lang="fr-FR" sz="1400" b="0" i="0" strike="noStrike" cap="none" spc="0" baseline="0">
                <a:solidFill>
                  <a:srgbClr val="404040"/>
                </a:solidFill>
                <a:effectLst/>
                <a:latin typeface="Century Gothic"/>
                <a:ea typeface="Century Gothic" charset="0"/>
                <a:cs typeface="Century Gothic"/>
              </a:rPr>
              <a:t>Vomissements répétés</a:t>
            </a:r>
          </a:p>
          <a:p>
            <a:pPr lvl="2"/>
            <a:endParaRPr lang="en-US"/>
          </a:p>
          <a:p>
            <a:pPr lvl="2"/>
            <a:endParaRPr lang="en-US"/>
          </a:p>
          <a:p>
            <a:pPr lvl="2"/>
            <a:endParaRPr lang="en-US"/>
          </a:p>
          <a:p>
            <a:pPr lvl="2"/>
            <a:r>
              <a:rPr lang="fr-FR" sz="1400" b="0" i="0" strike="noStrike" cap="none" spc="0" baseline="0">
                <a:solidFill>
                  <a:srgbClr val="404040"/>
                </a:solidFill>
                <a:effectLst/>
                <a:latin typeface="Century Gothic"/>
                <a:ea typeface="Century Gothic" charset="0"/>
                <a:cs typeface="Century Gothic"/>
              </a:rPr>
              <a:t>Gonflement du visage</a:t>
            </a:r>
          </a:p>
          <a:p>
            <a:pPr lvl="2"/>
            <a:r>
              <a:rPr lang="fr-FR" sz="1400" b="0" i="0" strike="noStrike" cap="none" spc="0" baseline="0">
                <a:solidFill>
                  <a:srgbClr val="404040"/>
                </a:solidFill>
                <a:effectLst/>
                <a:latin typeface="Century Gothic"/>
                <a:ea typeface="Century Gothic" charset="0"/>
                <a:cs typeface="Century Gothic"/>
              </a:rPr>
              <a:t>Douleur dans la poitrine, le dos et l’abdomen</a:t>
            </a:r>
          </a:p>
          <a:p>
            <a:pPr lvl="2"/>
            <a:r>
              <a:rPr lang="fr-FR" sz="1400" b="0" i="0" strike="noStrike" cap="none" spc="0" baseline="0">
                <a:solidFill>
                  <a:srgbClr val="404040"/>
                </a:solidFill>
                <a:effectLst/>
                <a:latin typeface="Century Gothic"/>
                <a:ea typeface="Century Gothic" charset="0"/>
                <a:cs typeface="Century Gothic"/>
              </a:rPr>
              <a:t>Choc</a:t>
            </a:r>
          </a:p>
          <a:p>
            <a:endParaRPr lang="en-US"/>
          </a:p>
        </p:txBody>
      </p:sp>
    </p:spTree>
    <p:extLst>
      <p:ext uri="{BB962C8B-B14F-4D97-AF65-F5344CB8AC3E}">
        <p14:creationId xmlns:p14="http://schemas.microsoft.com/office/powerpoint/2010/main" val="187208069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Paludisme</a:t>
            </a:r>
          </a:p>
        </p:txBody>
      </p:sp>
      <p:sp>
        <p:nvSpPr>
          <p:cNvPr id="4" name="Slide Number Placeholder 3"/>
          <p:cNvSpPr>
            <a:spLocks noGrp="1"/>
          </p:cNvSpPr>
          <p:nvPr>
            <p:ph type="sldNum" sz="quarter" idx="12"/>
          </p:nvPr>
        </p:nvSpPr>
        <p:spPr/>
        <p:txBody>
          <a:bodyPr/>
          <a:lstStyle/>
          <a:p>
            <a:fld id="{D57F1E4F-1CFF-5643-939E-217C01CDF565}" type="slidenum">
              <a:rPr lang="en-US" smtClean="0"/>
              <a:t>7</a:t>
            </a:fld>
            <a:endParaRPr lang="en-US"/>
          </a:p>
        </p:txBody>
      </p:sp>
      <p:sp>
        <p:nvSpPr>
          <p:cNvPr id="5" name="Content Placeholder 2"/>
          <p:cNvSpPr txBox="1"/>
          <p:nvPr/>
        </p:nvSpPr>
        <p:spPr>
          <a:xfrm>
            <a:off x="5696789" y="2305533"/>
            <a:ext cx="5807675" cy="452423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sz="1800" b="0" i="0" strike="noStrike" cap="none" spc="0" baseline="0">
                <a:solidFill>
                  <a:srgbClr val="404040"/>
                </a:solidFill>
                <a:effectLst/>
                <a:latin typeface="Century Gothic"/>
                <a:ea typeface="Century Gothic" charset="0"/>
                <a:cs typeface="Century Gothic"/>
              </a:rPr>
              <a:t>Signes et symptômes :</a:t>
            </a:r>
          </a:p>
          <a:p>
            <a:endParaRPr lang="en-US"/>
          </a:p>
          <a:p>
            <a:endParaRPr lang="en-US"/>
          </a:p>
          <a:p>
            <a:endParaRPr lang="en-US"/>
          </a:p>
          <a:p>
            <a:endParaRPr lang="en-US"/>
          </a:p>
          <a:p>
            <a:endParaRPr lang="en-US"/>
          </a:p>
          <a:p>
            <a:endParaRPr lang="en-US"/>
          </a:p>
          <a:p>
            <a:r>
              <a:rPr lang="fr-FR" sz="1800" b="0" i="0" strike="noStrike" cap="none" spc="0" baseline="0">
                <a:solidFill>
                  <a:srgbClr val="404040"/>
                </a:solidFill>
                <a:effectLst/>
                <a:latin typeface="Century Gothic"/>
                <a:ea typeface="Century Gothic" charset="0"/>
                <a:cs typeface="Century Gothic"/>
              </a:rPr>
              <a:t>Période d’incubation : 7 à 30 jours en général, mais peut durer jusqu’à un an</a:t>
            </a:r>
          </a:p>
          <a:p>
            <a:r>
              <a:rPr lang="fr-FR" sz="1800" b="0" i="0" strike="noStrike" cap="none" spc="0" baseline="0">
                <a:solidFill>
                  <a:srgbClr val="404040"/>
                </a:solidFill>
                <a:effectLst/>
                <a:latin typeface="Century Gothic"/>
                <a:ea typeface="Century Gothic" charset="0"/>
                <a:cs typeface="Century Gothic"/>
              </a:rPr>
              <a:t>Transmission : Transmise par les moustiques ; piqûre du moustique Anophèles</a:t>
            </a:r>
          </a:p>
          <a:p>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044" y="2333767"/>
            <a:ext cx="4857076" cy="3108107"/>
          </a:xfrm>
          <a:prstGeom prst="rect">
            <a:avLst/>
          </a:prstGeom>
        </p:spPr>
      </p:pic>
      <p:sp>
        <p:nvSpPr>
          <p:cNvPr id="7" name="TextBox 6"/>
          <p:cNvSpPr txBox="1"/>
          <p:nvPr/>
        </p:nvSpPr>
        <p:spPr>
          <a:xfrm>
            <a:off x="740215" y="5609655"/>
            <a:ext cx="4245413" cy="579699"/>
          </a:xfrm>
          <a:prstGeom prst="rect">
            <a:avLst/>
          </a:prstGeom>
          <a:noFill/>
        </p:spPr>
        <p:txBody>
          <a:bodyPr wrap="square" rtlCol="0">
            <a:spAutoFit/>
          </a:bodyPr>
          <a:lstStyle/>
          <a:p>
            <a:pPr algn="ctr"/>
            <a:r>
              <a:rPr lang="fr-FR" sz="1600" b="0" i="0" strike="noStrike" cap="none" spc="0" baseline="0">
                <a:solidFill>
                  <a:srgbClr val="000000"/>
                </a:solidFill>
                <a:effectLst/>
                <a:latin typeface="Century Gothic"/>
                <a:ea typeface="Century Gothic" charset="0"/>
                <a:cs typeface="Century Gothic"/>
              </a:rPr>
              <a:t>Carte de répartition du paludisme (Source : CDC)</a:t>
            </a:r>
          </a:p>
        </p:txBody>
      </p:sp>
      <p:sp>
        <p:nvSpPr>
          <p:cNvPr id="8" name="Content Placeholder 2"/>
          <p:cNvSpPr txBox="1"/>
          <p:nvPr/>
        </p:nvSpPr>
        <p:spPr>
          <a:xfrm>
            <a:off x="5383064" y="2745148"/>
            <a:ext cx="6808936" cy="2342900"/>
          </a:xfrm>
          <a:prstGeom prst="rect">
            <a:avLst/>
          </a:prstGeom>
        </p:spPr>
        <p:txBody>
          <a:bodyPr vert="horz" lIns="91440" tIns="45720" rIns="91440" bIns="45720" numCol="2" rtlCol="0">
            <a:normAutofit/>
          </a:bodyPr>
          <a:lst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lvl="1"/>
            <a:r>
              <a:rPr lang="fr-FR" sz="1600" b="0" i="0" strike="noStrike" cap="none" spc="0" baseline="0">
                <a:solidFill>
                  <a:srgbClr val="404040"/>
                </a:solidFill>
                <a:effectLst/>
                <a:latin typeface="Century Gothic"/>
                <a:ea typeface="Century Gothic" charset="0"/>
                <a:cs typeface="Century Gothic"/>
              </a:rPr>
              <a:t>Fièvre</a:t>
            </a:r>
          </a:p>
          <a:p>
            <a:pPr lvl="1"/>
            <a:r>
              <a:rPr lang="fr-FR" sz="1600" b="0" i="0" strike="noStrike" cap="none" spc="0" baseline="0">
                <a:solidFill>
                  <a:srgbClr val="404040"/>
                </a:solidFill>
                <a:effectLst/>
                <a:latin typeface="Century Gothic"/>
                <a:ea typeface="Century Gothic" charset="0"/>
                <a:cs typeface="Century Gothic"/>
              </a:rPr>
              <a:t>Frissons</a:t>
            </a:r>
          </a:p>
          <a:p>
            <a:pPr lvl="1"/>
            <a:r>
              <a:rPr lang="fr-FR" sz="1600" b="0" i="0" strike="noStrike" cap="none" spc="0" baseline="0">
                <a:solidFill>
                  <a:srgbClr val="404040"/>
                </a:solidFill>
                <a:effectLst/>
                <a:latin typeface="Century Gothic"/>
                <a:ea typeface="Century Gothic" charset="0"/>
                <a:cs typeface="Century Gothic"/>
              </a:rPr>
              <a:t>Sueurs</a:t>
            </a:r>
          </a:p>
          <a:p>
            <a:pPr lvl="1"/>
            <a:r>
              <a:rPr lang="fr-FR" sz="1600" b="0" i="0" strike="noStrike" cap="none" spc="0" baseline="0">
                <a:solidFill>
                  <a:srgbClr val="404040"/>
                </a:solidFill>
                <a:effectLst/>
                <a:latin typeface="Century Gothic"/>
                <a:ea typeface="Century Gothic" charset="0"/>
                <a:cs typeface="Century Gothic"/>
              </a:rPr>
              <a:t>Maux de tête</a:t>
            </a:r>
          </a:p>
          <a:p>
            <a:pPr lvl="1"/>
            <a:r>
              <a:rPr lang="fr-FR" sz="1600" b="0" i="0" strike="noStrike" cap="none" spc="0" baseline="0">
                <a:solidFill>
                  <a:srgbClr val="404040"/>
                </a:solidFill>
                <a:effectLst/>
                <a:latin typeface="Century Gothic"/>
                <a:ea typeface="Century Gothic" charset="0"/>
                <a:cs typeface="Century Gothic"/>
              </a:rPr>
              <a:t>Nausées et vomissements</a:t>
            </a:r>
          </a:p>
          <a:p>
            <a:pPr lvl="1"/>
            <a:r>
              <a:rPr lang="fr-FR" sz="1600" b="0" i="0" strike="noStrike" cap="none" spc="0" baseline="0">
                <a:solidFill>
                  <a:srgbClr val="404040"/>
                </a:solidFill>
                <a:effectLst/>
                <a:latin typeface="Century Gothic"/>
                <a:ea typeface="Century Gothic" charset="0"/>
                <a:cs typeface="Century Gothic"/>
              </a:rPr>
              <a:t>Courbatures</a:t>
            </a:r>
          </a:p>
          <a:p>
            <a:pPr lvl="1"/>
            <a:r>
              <a:rPr lang="fr-FR" sz="1600" b="0" i="0" strike="noStrike" cap="none" spc="0" baseline="0">
                <a:solidFill>
                  <a:srgbClr val="404040"/>
                </a:solidFill>
                <a:effectLst/>
                <a:latin typeface="Century Gothic"/>
                <a:ea typeface="Century Gothic" charset="0"/>
                <a:cs typeface="Century Gothic"/>
              </a:rPr>
              <a:t>Faiblesse générale </a:t>
            </a:r>
          </a:p>
          <a:p>
            <a:pPr lvl="1"/>
            <a:r>
              <a:rPr lang="fr-FR" sz="1600" b="0" i="0" strike="noStrike" cap="none" spc="0" baseline="0">
                <a:solidFill>
                  <a:srgbClr val="404040"/>
                </a:solidFill>
                <a:effectLst/>
                <a:latin typeface="Century Gothic"/>
                <a:ea typeface="Century Gothic" charset="0"/>
                <a:cs typeface="Century Gothic"/>
              </a:rPr>
              <a:t>Peut inclure une jaunisse légère</a:t>
            </a:r>
          </a:p>
          <a:p>
            <a:pPr lvl="1"/>
            <a:r>
              <a:rPr lang="fr-FR" sz="1600" b="0" i="0" strike="noStrike" cap="none" spc="0" baseline="0">
                <a:solidFill>
                  <a:srgbClr val="404040"/>
                </a:solidFill>
                <a:effectLst/>
                <a:latin typeface="Century Gothic"/>
                <a:ea typeface="Century Gothic" charset="0"/>
                <a:cs typeface="Century Gothic"/>
              </a:rPr>
              <a:t>Un paludisme grave peut entraîner une défaillance organique et la mort</a:t>
            </a:r>
          </a:p>
          <a:p>
            <a:endParaRPr lang="en-US"/>
          </a:p>
        </p:txBody>
      </p:sp>
    </p:spTree>
    <p:extLst>
      <p:ext uri="{BB962C8B-B14F-4D97-AF65-F5344CB8AC3E}">
        <p14:creationId xmlns:p14="http://schemas.microsoft.com/office/powerpoint/2010/main" val="335588797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Rougeole</a:t>
            </a:r>
          </a:p>
        </p:txBody>
      </p:sp>
      <p:sp>
        <p:nvSpPr>
          <p:cNvPr id="3" name="Content Placeholder 2"/>
          <p:cNvSpPr>
            <a:spLocks noGrp="1"/>
          </p:cNvSpPr>
          <p:nvPr>
            <p:ph idx="1"/>
          </p:nvPr>
        </p:nvSpPr>
        <p:spPr>
          <a:xfrm>
            <a:off x="639430" y="2338464"/>
            <a:ext cx="3847578" cy="4302177"/>
          </a:xfrm>
        </p:spPr>
        <p:txBody>
          <a:bodyPr>
            <a:normAutofit fontScale="85000" lnSpcReduction="20000"/>
          </a:bodyPr>
          <a:lstStyle/>
          <a:p>
            <a:r>
              <a:rPr lang="fr-FR" sz="2400" b="0" i="0" strike="noStrike" cap="none" spc="0" baseline="0">
                <a:solidFill>
                  <a:srgbClr val="404040"/>
                </a:solidFill>
                <a:effectLst/>
                <a:latin typeface="Century Gothic"/>
                <a:ea typeface="Century Gothic" charset="0"/>
                <a:cs typeface="Century Gothic"/>
              </a:rPr>
              <a:t>Signes et symptômes :</a:t>
            </a:r>
          </a:p>
          <a:p>
            <a:pPr lvl="1"/>
            <a:r>
              <a:rPr lang="fr-FR" sz="2000" b="0" i="0" strike="noStrike" cap="none" spc="0" baseline="0">
                <a:solidFill>
                  <a:srgbClr val="404040"/>
                </a:solidFill>
                <a:effectLst/>
                <a:latin typeface="Century Gothic"/>
                <a:ea typeface="Century Gothic" charset="0"/>
                <a:cs typeface="Century Gothic"/>
              </a:rPr>
              <a:t>Forte fièvre</a:t>
            </a:r>
          </a:p>
          <a:p>
            <a:pPr lvl="1"/>
            <a:r>
              <a:rPr lang="fr-FR" sz="2000" b="0" i="0" strike="noStrike" cap="none" spc="0" baseline="0">
                <a:solidFill>
                  <a:srgbClr val="404040"/>
                </a:solidFill>
                <a:effectLst/>
                <a:latin typeface="Century Gothic"/>
                <a:ea typeface="Century Gothic" charset="0"/>
                <a:cs typeface="Century Gothic"/>
              </a:rPr>
              <a:t>Faiblesse</a:t>
            </a:r>
          </a:p>
          <a:p>
            <a:pPr lvl="1"/>
            <a:r>
              <a:rPr lang="fr-FR" sz="2000" b="0" i="0" strike="noStrike" cap="none" spc="0" baseline="0">
                <a:solidFill>
                  <a:srgbClr val="000000"/>
                </a:solidFill>
                <a:effectLst/>
                <a:latin typeface="Century Gothic"/>
                <a:ea typeface="Century Gothic" charset="0"/>
                <a:cs typeface="Century Gothic"/>
              </a:rPr>
              <a:t>Toux</a:t>
            </a:r>
          </a:p>
          <a:p>
            <a:pPr lvl="1"/>
            <a:r>
              <a:rPr lang="fr-FR" sz="2000" b="0" i="0" strike="noStrike" cap="none" spc="0" baseline="0">
                <a:solidFill>
                  <a:srgbClr val="000000"/>
                </a:solidFill>
                <a:effectLst/>
                <a:latin typeface="Century Gothic"/>
                <a:ea typeface="Century Gothic" charset="0"/>
                <a:cs typeface="Century Gothic"/>
              </a:rPr>
              <a:t>Coryza (inflammation de la muqueuse nasale)</a:t>
            </a:r>
          </a:p>
          <a:p>
            <a:pPr lvl="1"/>
            <a:r>
              <a:rPr lang="fr-FR" sz="2000" b="0" i="0" strike="noStrike" cap="none" spc="0" baseline="0">
                <a:solidFill>
                  <a:srgbClr val="000000"/>
                </a:solidFill>
                <a:effectLst/>
                <a:latin typeface="Century Gothic"/>
                <a:ea typeface="Century Gothic" charset="0"/>
                <a:cs typeface="Century Gothic"/>
              </a:rPr>
              <a:t>Conjonctivite (inflammation des membranes de l’œil)</a:t>
            </a:r>
          </a:p>
          <a:p>
            <a:pPr lvl="1"/>
            <a:r>
              <a:rPr lang="fr-FR" sz="2000" b="0" i="0" strike="noStrike" cap="none" spc="0" baseline="0">
                <a:solidFill>
                  <a:srgbClr val="000000"/>
                </a:solidFill>
                <a:effectLst/>
                <a:latin typeface="Century Gothic"/>
                <a:ea typeface="Century Gothic" charset="0"/>
                <a:cs typeface="Century Gothic"/>
              </a:rPr>
              <a:t>« Taches de Koplik » – taches blanches à l’intérieur de la bouche</a:t>
            </a:r>
          </a:p>
          <a:p>
            <a:pPr lvl="1"/>
            <a:r>
              <a:rPr lang="fr-FR" sz="2000" b="0" i="0" strike="noStrike" cap="none" spc="0" baseline="0">
                <a:solidFill>
                  <a:srgbClr val="000000"/>
                </a:solidFill>
                <a:effectLst/>
                <a:latin typeface="Century Gothic"/>
                <a:ea typeface="Century Gothic" charset="0"/>
                <a:cs typeface="Century Gothic"/>
              </a:rPr>
              <a:t>Éruption cutanée</a:t>
            </a:r>
            <a:r>
              <a:rPr lang="fr-FR" sz="2100" b="0" i="0" strike="noStrike" cap="none" spc="0" baseline="0">
                <a:solidFill>
                  <a:srgbClr val="000000"/>
                </a:solidFill>
                <a:effectLst/>
                <a:latin typeface="Century Gothic"/>
                <a:ea typeface="Century Gothic" charset="0"/>
                <a:cs typeface="Century Gothic"/>
              </a:rPr>
              <a:t>maculopapulaire </a:t>
            </a:r>
            <a:r>
              <a:rPr lang="fr-FR" sz="2000" b="0" i="0" strike="noStrike" cap="none" spc="0" baseline="0">
                <a:solidFill>
                  <a:srgbClr val="000000"/>
                </a:solidFill>
                <a:effectLst/>
                <a:latin typeface="Century Gothic"/>
                <a:ea typeface="Century Gothic" charset="0"/>
                <a:cs typeface="Century Gothic"/>
              </a:rPr>
              <a:t>(certaines parties sont plates, d’autres bombées) </a:t>
            </a:r>
          </a:p>
        </p:txBody>
      </p:sp>
      <p:sp>
        <p:nvSpPr>
          <p:cNvPr id="4" name="Slide Number Placeholder 3"/>
          <p:cNvSpPr>
            <a:spLocks noGrp="1"/>
          </p:cNvSpPr>
          <p:nvPr>
            <p:ph type="sldNum" sz="quarter" idx="12"/>
          </p:nvPr>
        </p:nvSpPr>
        <p:spPr/>
        <p:txBody>
          <a:bodyPr/>
          <a:lstStyle/>
          <a:p>
            <a:fld id="{D57F1E4F-1CFF-5643-939E-217C01CDF565}" type="slidenum">
              <a:rPr lang="en-US" smtClean="0"/>
              <a:t>8</a:t>
            </a:fld>
            <a:endParaRPr lang="en-US"/>
          </a:p>
        </p:txBody>
      </p:sp>
      <p:grpSp>
        <p:nvGrpSpPr>
          <p:cNvPr id="11" name="Group 10"/>
          <p:cNvGrpSpPr/>
          <p:nvPr/>
        </p:nvGrpSpPr>
        <p:grpSpPr>
          <a:xfrm>
            <a:off x="4888715" y="1123562"/>
            <a:ext cx="3497159" cy="2429803"/>
            <a:chOff x="4657489" y="2059749"/>
            <a:chExt cx="3497159" cy="2429803"/>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7489" y="2059749"/>
              <a:ext cx="3497159" cy="2429803"/>
            </a:xfrm>
            <a:prstGeom prst="rect">
              <a:avLst/>
            </a:prstGeom>
          </p:spPr>
        </p:pic>
        <p:sp>
          <p:nvSpPr>
            <p:cNvPr id="6" name="Oval 5"/>
            <p:cNvSpPr/>
            <p:nvPr/>
          </p:nvSpPr>
          <p:spPr>
            <a:xfrm>
              <a:off x="6278651" y="3049797"/>
              <a:ext cx="254833" cy="449705"/>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6927954" y="3177915"/>
              <a:ext cx="254833" cy="449705"/>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6643141" y="2880610"/>
              <a:ext cx="254833" cy="449705"/>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Box 9"/>
          <p:cNvSpPr txBox="1"/>
          <p:nvPr/>
        </p:nvSpPr>
        <p:spPr>
          <a:xfrm>
            <a:off x="4985803" y="3593806"/>
            <a:ext cx="3500656" cy="579699"/>
          </a:xfrm>
          <a:prstGeom prst="rect">
            <a:avLst/>
          </a:prstGeom>
          <a:noFill/>
        </p:spPr>
        <p:txBody>
          <a:bodyPr wrap="square" rtlCol="0">
            <a:spAutoFit/>
          </a:bodyPr>
          <a:lstStyle/>
          <a:p>
            <a:pPr algn="ctr"/>
            <a:r>
              <a:rPr lang="fr-FR" sz="1600" b="0" i="0" strike="noStrike" cap="none" spc="0" baseline="0">
                <a:solidFill>
                  <a:srgbClr val="000000"/>
                </a:solidFill>
                <a:effectLst/>
                <a:latin typeface="Century Gothic"/>
                <a:ea typeface="Century Gothic" charset="0"/>
                <a:cs typeface="Century Gothic"/>
              </a:rPr>
              <a:t>Taches de Koplik, entourées en blanc (source : CDC)</a:t>
            </a: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84711" y="1123564"/>
            <a:ext cx="2831043" cy="2429801"/>
          </a:xfrm>
          <a:prstGeom prst="rect">
            <a:avLst/>
          </a:prstGeom>
        </p:spPr>
      </p:pic>
      <p:sp>
        <p:nvSpPr>
          <p:cNvPr id="13" name="TextBox 12"/>
          <p:cNvSpPr txBox="1"/>
          <p:nvPr/>
        </p:nvSpPr>
        <p:spPr>
          <a:xfrm>
            <a:off x="8206570" y="3569415"/>
            <a:ext cx="3500656" cy="579699"/>
          </a:xfrm>
          <a:prstGeom prst="rect">
            <a:avLst/>
          </a:prstGeom>
          <a:noFill/>
        </p:spPr>
        <p:txBody>
          <a:bodyPr wrap="square" rtlCol="0">
            <a:spAutoFit/>
          </a:bodyPr>
          <a:lstStyle/>
          <a:p>
            <a:pPr algn="ctr"/>
            <a:r>
              <a:rPr lang="fr-FR" sz="1600" b="0" i="0" strike="noStrike" cap="none" spc="0" baseline="0">
                <a:solidFill>
                  <a:srgbClr val="000000"/>
                </a:solidFill>
                <a:effectLst/>
                <a:latin typeface="Century Gothic"/>
                <a:ea typeface="Century Gothic" charset="0"/>
                <a:cs typeface="Century Gothic"/>
              </a:rPr>
              <a:t>Éruption maculopapulaire chez le nourrisson (source : CDC)</a:t>
            </a:r>
          </a:p>
        </p:txBody>
      </p: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60503" y="4299143"/>
            <a:ext cx="4080681" cy="2098210"/>
          </a:xfrm>
          <a:prstGeom prst="rect">
            <a:avLst/>
          </a:prstGeom>
        </p:spPr>
      </p:pic>
      <p:sp>
        <p:nvSpPr>
          <p:cNvPr id="15" name="TextBox 14"/>
          <p:cNvSpPr txBox="1"/>
          <p:nvPr/>
        </p:nvSpPr>
        <p:spPr>
          <a:xfrm>
            <a:off x="5093431" y="6405883"/>
            <a:ext cx="6315572" cy="579699"/>
          </a:xfrm>
          <a:prstGeom prst="rect">
            <a:avLst/>
          </a:prstGeom>
          <a:noFill/>
        </p:spPr>
        <p:txBody>
          <a:bodyPr wrap="square" rtlCol="0">
            <a:spAutoFit/>
          </a:bodyPr>
          <a:lstStyle/>
          <a:p>
            <a:pPr algn="ctr"/>
            <a:r>
              <a:rPr lang="fr-FR" sz="1600" b="0" i="0" strike="noStrike" cap="none" spc="0" baseline="0">
                <a:solidFill>
                  <a:srgbClr val="000000"/>
                </a:solidFill>
                <a:effectLst/>
                <a:latin typeface="Century Gothic"/>
                <a:ea typeface="Century Gothic" charset="0"/>
                <a:cs typeface="Century Gothic"/>
              </a:rPr>
              <a:t>Éruption maculopapulaire chez le nourrisson (source : Nigeria Health en ligne)</a:t>
            </a:r>
          </a:p>
        </p:txBody>
      </p:sp>
    </p:spTree>
    <p:extLst>
      <p:ext uri="{BB962C8B-B14F-4D97-AF65-F5344CB8AC3E}">
        <p14:creationId xmlns:p14="http://schemas.microsoft.com/office/powerpoint/2010/main" val="312813578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Rougeole (suite)</a:t>
            </a:r>
          </a:p>
        </p:txBody>
      </p:sp>
      <p:sp>
        <p:nvSpPr>
          <p:cNvPr id="3" name="Content Placeholder 2"/>
          <p:cNvSpPr>
            <a:spLocks noGrp="1"/>
          </p:cNvSpPr>
          <p:nvPr>
            <p:ph idx="1"/>
          </p:nvPr>
        </p:nvSpPr>
        <p:spPr>
          <a:xfrm>
            <a:off x="1154955" y="2603500"/>
            <a:ext cx="10187122" cy="3416300"/>
          </a:xfrm>
        </p:spPr>
        <p:txBody>
          <a:bodyPr>
            <a:noAutofit/>
          </a:bodyPr>
          <a:lstStyle/>
          <a:p>
            <a:r>
              <a:rPr lang="fr-FR" sz="2400" b="0" i="0" strike="noStrike" cap="none" spc="0" baseline="0">
                <a:solidFill>
                  <a:srgbClr val="404040"/>
                </a:solidFill>
                <a:effectLst/>
                <a:latin typeface="Century Gothic"/>
                <a:ea typeface="Century Gothic" charset="0"/>
                <a:cs typeface="Century Gothic"/>
              </a:rPr>
              <a:t>Période d’incubation jusqu’au début de l’éruption : 7 à 21 jours (moyenne de 14 jours)</a:t>
            </a:r>
          </a:p>
          <a:p>
            <a:r>
              <a:rPr lang="fr-FR" sz="2400" b="0" i="0" strike="noStrike" cap="none" spc="0" baseline="0">
                <a:solidFill>
                  <a:srgbClr val="404040"/>
                </a:solidFill>
                <a:effectLst/>
                <a:latin typeface="Century Gothic"/>
                <a:ea typeface="Century Gothic" charset="0"/>
                <a:cs typeface="Century Gothic"/>
              </a:rPr>
              <a:t>Période d’infectiosité : 4 jours avant </a:t>
            </a:r>
            <a:r>
              <a:rPr lang="fr-FR" sz="2400" b="0" i="0" strike="noStrike" cap="none" spc="0" baseline="0">
                <a:solidFill>
                  <a:srgbClr val="000000"/>
                </a:solidFill>
                <a:effectLst/>
                <a:latin typeface="Century Gothic"/>
                <a:ea typeface="Century Gothic" charset="0"/>
                <a:cs typeface="Century Gothic"/>
              </a:rPr>
              <a:t>l’apparition de l’éruption cutanée jusqu’à 4 jours après l’apparition de l’éruption</a:t>
            </a:r>
          </a:p>
          <a:p>
            <a:r>
              <a:rPr lang="fr-FR" sz="2400" b="0" i="0" strike="noStrike" cap="none" spc="0" baseline="0">
                <a:solidFill>
                  <a:srgbClr val="000000"/>
                </a:solidFill>
                <a:effectLst/>
                <a:latin typeface="Century Gothic"/>
                <a:ea typeface="Century Gothic" charset="0"/>
                <a:cs typeface="Century Gothic"/>
              </a:rPr>
              <a:t>Vaccins : Protection d’environ 97 % avec deux doses de vaccin</a:t>
            </a:r>
          </a:p>
          <a:p>
            <a:r>
              <a:rPr lang="fr-FR" sz="2400" b="0" i="0" strike="noStrike" cap="none" spc="0" baseline="0">
                <a:solidFill>
                  <a:srgbClr val="000000"/>
                </a:solidFill>
                <a:effectLst/>
                <a:latin typeface="Century Gothic"/>
                <a:ea typeface="Century Gothic" charset="0"/>
                <a:cs typeface="Century Gothic"/>
              </a:rPr>
              <a:t>Transmission : Par l’intermédiaire d’une personne qui est en contact direct avec des gouttelettes infectieuses OU par le biais d’une propagation aéroportée lorsqu’une personne infectée tousse ou éternue</a:t>
            </a:r>
          </a:p>
          <a:p>
            <a:pPr lvl="1"/>
            <a:r>
              <a:rPr lang="fr-FR" sz="2000" b="1" i="0" strike="noStrike" cap="none" spc="0" baseline="0">
                <a:solidFill>
                  <a:srgbClr val="000000"/>
                </a:solidFill>
                <a:effectLst/>
                <a:latin typeface="Century Gothic"/>
                <a:ea typeface="Century Gothic" charset="0"/>
                <a:cs typeface="Century Gothic"/>
              </a:rPr>
              <a:t>L’une des maladies infectieuses les plus contagieuses</a:t>
            </a:r>
          </a:p>
          <a:p>
            <a:pPr lvl="1"/>
            <a:endParaRPr lang="en-US" sz="2000" b="1"/>
          </a:p>
          <a:p>
            <a:endParaRPr lang="en-US" sz="2400"/>
          </a:p>
        </p:txBody>
      </p:sp>
      <p:sp>
        <p:nvSpPr>
          <p:cNvPr id="4" name="Slide Number Placeholder 3"/>
          <p:cNvSpPr>
            <a:spLocks noGrp="1"/>
          </p:cNvSpPr>
          <p:nvPr>
            <p:ph type="sldNum" sz="quarter" idx="12"/>
          </p:nvPr>
        </p:nvSpPr>
        <p:spPr/>
        <p:txBody>
          <a:bodyPr/>
          <a:lstStyle/>
          <a:p>
            <a:fld id="{D57F1E4F-1CFF-5643-939E-217C01CDF565}" type="slidenum">
              <a:rPr lang="en-US" smtClean="0"/>
              <a:t>9</a:t>
            </a:fld>
            <a:endParaRPr lang="en-US"/>
          </a:p>
        </p:txBody>
      </p:sp>
    </p:spTree>
    <p:extLst>
      <p:ext uri="{BB962C8B-B14F-4D97-AF65-F5344CB8AC3E}">
        <p14:creationId xmlns:p14="http://schemas.microsoft.com/office/powerpoint/2010/main" val="1621992976"/>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9.04.30"/>
  <p:tag name="AS_TITLE" val="Aspose.Slides for Java"/>
  <p:tag name="AS_VERSION" val="19.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Arial"/>
        <a:cs typeface="Arial"/>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Arial"/>
        <a:cs typeface="Arial"/>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fillRect/>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0</TotalTime>
  <Words>3078</Words>
  <Application>Microsoft Office PowerPoint</Application>
  <PresentationFormat>Widescreen</PresentationFormat>
  <Paragraphs>304</Paragraphs>
  <Slides>20</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Century Gothic</vt:lpstr>
      <vt:lpstr>Wingdings 3</vt:lpstr>
      <vt:lpstr>Ion Boardroom</vt:lpstr>
      <vt:lpstr>Mener une évaluation des risques d’un voyageur malade -Partie II</vt:lpstr>
      <vt:lpstr>Objectifs d’apprentissage</vt:lpstr>
      <vt:lpstr>Maladies infectieuses constituant une préoccupation de santé publique</vt:lpstr>
      <vt:lpstr>Choléra</vt:lpstr>
      <vt:lpstr>Maladie à virus Ébola</vt:lpstr>
      <vt:lpstr>Fièvre de Lassa</vt:lpstr>
      <vt:lpstr>Paludisme</vt:lpstr>
      <vt:lpstr>Rougeole</vt:lpstr>
      <vt:lpstr>Rougeole (suite)</vt:lpstr>
      <vt:lpstr>Méningite bactérienne </vt:lpstr>
      <vt:lpstr>Coronavirus nouveau (COVID-19)</vt:lpstr>
      <vt:lpstr>Tuberculose</vt:lpstr>
      <vt:lpstr>Fièvre jaune</vt:lpstr>
      <vt:lpstr>Deuxième moitié de l’évaluation des risques</vt:lpstr>
      <vt:lpstr>Orienter ou ne pas orienter ?</vt:lpstr>
      <vt:lpstr>Considération pour l’orientation vers un établissement de soins de santé</vt:lpstr>
      <vt:lpstr>Que se passe-t-il après l’orientation d’une personne vers un établissement de santé ?</vt:lpstr>
      <vt:lpstr>Tout rassembler</vt:lpstr>
      <vt:lpstr>Appliquons ce que vous savez !</vt:lpstr>
      <vt:lpstr>Sessions de groupe : Jeux de rôle !</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201</cp:revision>
  <dcterms:created xsi:type="dcterms:W3CDTF">2018-05-15T08:59:29Z</dcterms:created>
  <dcterms:modified xsi:type="dcterms:W3CDTF">2021-05-04T14:59:08Z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2021-05-04T14:59:07Z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f2d09def-8689-4425-90e1-ab791b318c52</vt:lpwstr>
  </property>
  <property fmtid="{D5CDD505-2E9C-101B-9397-08002B2CF9AE}" pid="8" name="MSIP_Label_7b94a7b8-f06c-4dfe-bdcc-9b548fd58c31_ContentBits">
    <vt:lpwstr>0</vt:lpwstr>
  </property>
</Properties>
</file>